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5-02-15-Redemptive-Heart-of-God-P2-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2-15-God's-Redemptive-Heart-P2-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646331"/>
          </a:xfrm>
          <a:prstGeom prst="rect">
            <a:avLst/>
          </a:prstGeom>
          <a:noFill/>
        </p:spPr>
        <p:txBody>
          <a:bodyPr wrap="square" rtlCol="0">
            <a:spAutoFit/>
          </a:bodyPr>
          <a:lstStyle/>
          <a:p>
            <a:pPr algn="ctr"/>
            <a:r>
              <a:rPr lang="en-US" sz="3600" dirty="0" smtClean="0">
                <a:solidFill>
                  <a:schemeClr val="bg1"/>
                </a:solidFill>
              </a:rPr>
              <a:t>The nature of God's redemptive work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3200"/>
            <a:ext cx="9144000" cy="1754326"/>
          </a:xfrm>
          <a:prstGeom prst="rect">
            <a:avLst/>
          </a:prstGeom>
          <a:noFill/>
        </p:spPr>
        <p:txBody>
          <a:bodyPr wrap="square" rtlCol="0">
            <a:spAutoFit/>
          </a:bodyPr>
          <a:lstStyle/>
          <a:p>
            <a:pPr algn="ctr"/>
            <a:r>
              <a:rPr lang="en-US" sz="3600" dirty="0" smtClean="0">
                <a:solidFill>
                  <a:srgbClr val="FFFF00"/>
                </a:solidFill>
              </a:rPr>
              <a:t>#1, God's redemptive work is </a:t>
            </a:r>
            <a:endParaRPr lang="en-US" sz="3600" dirty="0" smtClean="0">
              <a:solidFill>
                <a:srgbClr val="FFFF00"/>
              </a:solidFill>
            </a:endParaRPr>
          </a:p>
          <a:p>
            <a:pPr algn="ctr"/>
            <a:r>
              <a:rPr lang="en-US" sz="3600" dirty="0" smtClean="0">
                <a:solidFill>
                  <a:srgbClr val="FFFF00"/>
                </a:solidFill>
              </a:rPr>
              <a:t>motivated </a:t>
            </a:r>
            <a:r>
              <a:rPr lang="en-US" sz="3600" dirty="0" smtClean="0">
                <a:solidFill>
                  <a:srgbClr val="FFFF00"/>
                </a:solidFill>
              </a:rPr>
              <a:t>by a constant, </a:t>
            </a:r>
            <a:endParaRPr lang="en-US" sz="3600" dirty="0" smtClean="0">
              <a:solidFill>
                <a:srgbClr val="FFFF00"/>
              </a:solidFill>
            </a:endParaRPr>
          </a:p>
          <a:p>
            <a:pPr algn="ctr"/>
            <a:r>
              <a:rPr lang="en-US" sz="3600" dirty="0" smtClean="0">
                <a:solidFill>
                  <a:srgbClr val="FFFF00"/>
                </a:solidFill>
              </a:rPr>
              <a:t>unyielding </a:t>
            </a:r>
            <a:r>
              <a:rPr lang="en-US" sz="3600" dirty="0" smtClean="0">
                <a:solidFill>
                  <a:srgbClr val="FFFF00"/>
                </a:solidFill>
              </a:rPr>
              <a:t>love that knows no limits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3539430"/>
          </a:xfrm>
          <a:prstGeom prst="rect">
            <a:avLst/>
          </a:prstGeom>
          <a:noFill/>
        </p:spPr>
        <p:txBody>
          <a:bodyPr wrap="square" rtlCol="0">
            <a:spAutoFit/>
          </a:bodyPr>
          <a:lstStyle/>
          <a:p>
            <a:r>
              <a:rPr lang="en-US" sz="3200" i="1" dirty="0" smtClean="0">
                <a:solidFill>
                  <a:schemeClr val="bg1"/>
                </a:solidFill>
              </a:rPr>
              <a:t>Jeremiah 31:1-4</a:t>
            </a:r>
          </a:p>
          <a:p>
            <a:r>
              <a:rPr lang="en-US" sz="3200" i="1" dirty="0" smtClean="0">
                <a:solidFill>
                  <a:schemeClr val="bg1"/>
                </a:solidFill>
              </a:rPr>
              <a:t>1 "At the same time," says the LORD, "I will be the God of all the families of Israel, and they shall be My people." </a:t>
            </a:r>
          </a:p>
          <a:p>
            <a:r>
              <a:rPr lang="en-US" sz="3200" i="1" dirty="0" smtClean="0">
                <a:solidFill>
                  <a:schemeClr val="bg1"/>
                </a:solidFill>
              </a:rPr>
              <a:t>2 Thus says the LORD: "The people who survived the sword Found grace in the wilderness Israel, when I went to give him rest."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4031873"/>
          </a:xfrm>
          <a:prstGeom prst="rect">
            <a:avLst/>
          </a:prstGeom>
          <a:noFill/>
        </p:spPr>
        <p:txBody>
          <a:bodyPr wrap="square" rtlCol="0">
            <a:spAutoFit/>
          </a:bodyPr>
          <a:lstStyle/>
          <a:p>
            <a:r>
              <a:rPr lang="en-US" sz="3200" i="1" dirty="0" smtClean="0">
                <a:solidFill>
                  <a:schemeClr val="bg1"/>
                </a:solidFill>
              </a:rPr>
              <a:t>Jeremiah 31:1-4</a:t>
            </a:r>
          </a:p>
          <a:p>
            <a:r>
              <a:rPr lang="en-US" sz="3200" i="1" dirty="0" smtClean="0">
                <a:solidFill>
                  <a:schemeClr val="bg1"/>
                </a:solidFill>
              </a:rPr>
              <a:t>3 </a:t>
            </a:r>
            <a:r>
              <a:rPr lang="en-US" sz="3200" i="1" dirty="0" smtClean="0">
                <a:solidFill>
                  <a:schemeClr val="bg1"/>
                </a:solidFill>
              </a:rPr>
              <a:t>The LORD has appeared of old to me, saying: "Yes, </a:t>
            </a:r>
            <a:r>
              <a:rPr lang="en-US" sz="3200" i="1" dirty="0" smtClean="0">
                <a:solidFill>
                  <a:srgbClr val="FFFF00"/>
                </a:solidFill>
              </a:rPr>
              <a:t>I have loved you with an everlasting love; Therefore with </a:t>
            </a:r>
            <a:r>
              <a:rPr lang="en-US" sz="3200" i="1" dirty="0" err="1" smtClean="0">
                <a:solidFill>
                  <a:srgbClr val="FFFF00"/>
                </a:solidFill>
              </a:rPr>
              <a:t>lovingkindness</a:t>
            </a:r>
            <a:r>
              <a:rPr lang="en-US" sz="3200" i="1" dirty="0" smtClean="0">
                <a:solidFill>
                  <a:srgbClr val="FFFF00"/>
                </a:solidFill>
              </a:rPr>
              <a:t> I have drawn you</a:t>
            </a:r>
            <a:r>
              <a:rPr lang="en-US" sz="3200" i="1" dirty="0" smtClean="0">
                <a:solidFill>
                  <a:schemeClr val="bg1"/>
                </a:solidFill>
              </a:rPr>
              <a:t>. </a:t>
            </a:r>
          </a:p>
          <a:p>
            <a:r>
              <a:rPr lang="en-US" sz="3200" i="1" dirty="0" smtClean="0">
                <a:solidFill>
                  <a:schemeClr val="bg1"/>
                </a:solidFill>
              </a:rPr>
              <a:t>4 </a:t>
            </a:r>
            <a:r>
              <a:rPr lang="en-US" sz="3200" i="1" dirty="0" smtClean="0">
                <a:solidFill>
                  <a:srgbClr val="FFFF00"/>
                </a:solidFill>
              </a:rPr>
              <a:t>Again I will build you, and you shall be rebuilt</a:t>
            </a:r>
            <a:r>
              <a:rPr lang="en-US" sz="3200" i="1" dirty="0" smtClean="0">
                <a:solidFill>
                  <a:schemeClr val="bg1"/>
                </a:solidFill>
              </a:rPr>
              <a:t>, O virgin of Israel! You shall again be adorned with your tambourines, And shall go forth in the dances of those who rejoice.</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r>
              <a:rPr lang="en-US" sz="3200" i="1" dirty="0" smtClean="0">
                <a:solidFill>
                  <a:schemeClr val="bg1"/>
                </a:solidFill>
              </a:rPr>
              <a:t>Hosea 14:1-7</a:t>
            </a:r>
          </a:p>
          <a:p>
            <a:r>
              <a:rPr lang="en-US" sz="3200" i="1" dirty="0" smtClean="0">
                <a:solidFill>
                  <a:schemeClr val="bg1"/>
                </a:solidFill>
              </a:rPr>
              <a:t>1 O Israel, return to the LORD your God, For you have stumbled because of your iniquity; </a:t>
            </a:r>
          </a:p>
          <a:p>
            <a:r>
              <a:rPr lang="en-US" sz="3200" i="1" dirty="0" smtClean="0">
                <a:solidFill>
                  <a:schemeClr val="bg1"/>
                </a:solidFill>
              </a:rPr>
              <a:t>2 Take words with you, And return to the LORD. Say to Him, "Take away all iniquity; Receive us graciously, For we will offer the sacrifices of our lips. </a:t>
            </a:r>
          </a:p>
          <a:p>
            <a:r>
              <a:rPr lang="en-US" sz="3200" i="1" dirty="0" smtClean="0">
                <a:solidFill>
                  <a:schemeClr val="bg1"/>
                </a:solidFill>
              </a:rPr>
              <a:t>3 Assyria shall not save us, We will not ride on horses, Nor will we say anymore to the work of our hands, 'You are our gods.' For in You the fatherless finds mercy</a:t>
            </a:r>
            <a:r>
              <a:rPr lang="en-US" sz="3200" i="1" dirty="0" smtClean="0">
                <a:solidFill>
                  <a:schemeClr val="bg1"/>
                </a:solidFill>
              </a:rPr>
              <a: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3539430"/>
          </a:xfrm>
          <a:prstGeom prst="rect">
            <a:avLst/>
          </a:prstGeom>
          <a:noFill/>
        </p:spPr>
        <p:txBody>
          <a:bodyPr wrap="square" rtlCol="0">
            <a:spAutoFit/>
          </a:bodyPr>
          <a:lstStyle/>
          <a:p>
            <a:r>
              <a:rPr lang="en-US" sz="3200" i="1" dirty="0" smtClean="0">
                <a:solidFill>
                  <a:schemeClr val="bg1"/>
                </a:solidFill>
              </a:rPr>
              <a:t>Hosea 14:1-7</a:t>
            </a:r>
          </a:p>
          <a:p>
            <a:r>
              <a:rPr lang="en-US" sz="3200" i="1" dirty="0" smtClean="0">
                <a:solidFill>
                  <a:schemeClr val="bg1"/>
                </a:solidFill>
              </a:rPr>
              <a:t>4 </a:t>
            </a:r>
            <a:r>
              <a:rPr lang="en-US" sz="3200" i="1" dirty="0" smtClean="0">
                <a:solidFill>
                  <a:schemeClr val="bg1"/>
                </a:solidFill>
              </a:rPr>
              <a:t>"</a:t>
            </a:r>
            <a:r>
              <a:rPr lang="en-US" sz="3200" i="1" dirty="0" smtClean="0">
                <a:solidFill>
                  <a:srgbClr val="FFFF00"/>
                </a:solidFill>
              </a:rPr>
              <a:t>I will heal their backsliding, I will love them freely</a:t>
            </a:r>
            <a:r>
              <a:rPr lang="en-US" sz="3200" i="1" dirty="0" smtClean="0">
                <a:solidFill>
                  <a:schemeClr val="bg1"/>
                </a:solidFill>
              </a:rPr>
              <a:t>, For My anger has turned away from him. </a:t>
            </a:r>
          </a:p>
          <a:p>
            <a:r>
              <a:rPr lang="en-US" sz="3200" i="1" dirty="0" smtClean="0">
                <a:solidFill>
                  <a:schemeClr val="bg1"/>
                </a:solidFill>
              </a:rPr>
              <a:t>5 I will be like the dew to Israel; He shall grow like the lily, And lengthen his roots like Lebanon. </a:t>
            </a:r>
          </a:p>
          <a:p>
            <a:r>
              <a:rPr lang="en-US" sz="3200" i="1" dirty="0" smtClean="0">
                <a:solidFill>
                  <a:schemeClr val="bg1"/>
                </a:solidFill>
              </a:rPr>
              <a:t>6 His branches shall spread; His beauty shall be like an olive tree, And his fragrance like Lebanon.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2062103"/>
          </a:xfrm>
          <a:prstGeom prst="rect">
            <a:avLst/>
          </a:prstGeom>
          <a:noFill/>
        </p:spPr>
        <p:txBody>
          <a:bodyPr wrap="square" rtlCol="0">
            <a:spAutoFit/>
          </a:bodyPr>
          <a:lstStyle/>
          <a:p>
            <a:r>
              <a:rPr lang="en-US" sz="3200" i="1" dirty="0" smtClean="0">
                <a:solidFill>
                  <a:schemeClr val="bg1"/>
                </a:solidFill>
              </a:rPr>
              <a:t>Hosea 14:1-7</a:t>
            </a:r>
          </a:p>
          <a:p>
            <a:r>
              <a:rPr lang="en-US" sz="3200" i="1" dirty="0" smtClean="0">
                <a:solidFill>
                  <a:schemeClr val="bg1"/>
                </a:solidFill>
              </a:rPr>
              <a:t>7 </a:t>
            </a:r>
            <a:r>
              <a:rPr lang="en-US" sz="3200" i="1" dirty="0" smtClean="0">
                <a:solidFill>
                  <a:schemeClr val="bg1"/>
                </a:solidFill>
              </a:rPr>
              <a:t>Those who dwell under his shadow shall </a:t>
            </a:r>
            <a:r>
              <a:rPr lang="en-US" sz="3200" i="1" dirty="0" smtClean="0">
                <a:solidFill>
                  <a:srgbClr val="FFFF00"/>
                </a:solidFill>
              </a:rPr>
              <a:t>return</a:t>
            </a:r>
            <a:r>
              <a:rPr lang="en-US" sz="3200" i="1" dirty="0" smtClean="0">
                <a:solidFill>
                  <a:schemeClr val="bg1"/>
                </a:solidFill>
              </a:rPr>
              <a:t>; They shall be </a:t>
            </a:r>
            <a:r>
              <a:rPr lang="en-US" sz="3200" i="1" dirty="0" smtClean="0">
                <a:solidFill>
                  <a:srgbClr val="FFFF00"/>
                </a:solidFill>
              </a:rPr>
              <a:t>revived</a:t>
            </a:r>
            <a:r>
              <a:rPr lang="en-US" sz="3200" i="1" dirty="0" smtClean="0">
                <a:solidFill>
                  <a:schemeClr val="bg1"/>
                </a:solidFill>
              </a:rPr>
              <a:t> like grain, And grow like a vine. Their scent shall be like the wine of Lebanon.</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1569660"/>
          </a:xfrm>
          <a:prstGeom prst="rect">
            <a:avLst/>
          </a:prstGeom>
          <a:noFill/>
        </p:spPr>
        <p:txBody>
          <a:bodyPr wrap="square" rtlCol="0">
            <a:spAutoFit/>
          </a:bodyPr>
          <a:lstStyle/>
          <a:p>
            <a:r>
              <a:rPr lang="en-US" sz="3200" i="1" dirty="0" smtClean="0">
                <a:solidFill>
                  <a:schemeClr val="bg1"/>
                </a:solidFill>
              </a:rPr>
              <a:t>Romans 5:8</a:t>
            </a:r>
          </a:p>
          <a:p>
            <a:r>
              <a:rPr lang="en-US" sz="3200" i="1" dirty="0" smtClean="0">
                <a:solidFill>
                  <a:schemeClr val="bg1"/>
                </a:solidFill>
              </a:rPr>
              <a:t>But God demonstrates His own love toward us, in that while we were still sinners, Christ died for us.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1754326"/>
          </a:xfrm>
          <a:prstGeom prst="rect">
            <a:avLst/>
          </a:prstGeom>
          <a:noFill/>
        </p:spPr>
        <p:txBody>
          <a:bodyPr wrap="square" rtlCol="0">
            <a:spAutoFit/>
          </a:bodyPr>
          <a:lstStyle/>
          <a:p>
            <a:pPr algn="ctr"/>
            <a:r>
              <a:rPr lang="en-US" sz="3600" dirty="0" smtClean="0">
                <a:solidFill>
                  <a:srgbClr val="FFFF00"/>
                </a:solidFill>
              </a:rPr>
              <a:t>#2, God's redemptive work is </a:t>
            </a:r>
            <a:endParaRPr lang="en-US" sz="3600" dirty="0" smtClean="0">
              <a:solidFill>
                <a:srgbClr val="FFFF00"/>
              </a:solidFill>
            </a:endParaRPr>
          </a:p>
          <a:p>
            <a:pPr algn="ctr"/>
            <a:r>
              <a:rPr lang="en-US" sz="3600" dirty="0" smtClean="0">
                <a:solidFill>
                  <a:srgbClr val="FFFF00"/>
                </a:solidFill>
              </a:rPr>
              <a:t>supernatural</a:t>
            </a:r>
            <a:r>
              <a:rPr lang="en-US" sz="3600" dirty="0" smtClean="0">
                <a:solidFill>
                  <a:srgbClr val="FFFF00"/>
                </a:solidFill>
              </a:rPr>
              <a:t>, </a:t>
            </a:r>
            <a:endParaRPr lang="en-US" sz="3600" dirty="0" smtClean="0">
              <a:solidFill>
                <a:srgbClr val="FFFF00"/>
              </a:solidFill>
            </a:endParaRPr>
          </a:p>
          <a:p>
            <a:pPr algn="ctr"/>
            <a:r>
              <a:rPr lang="en-US" sz="3600" dirty="0" smtClean="0">
                <a:solidFill>
                  <a:srgbClr val="FFFF00"/>
                </a:solidFill>
              </a:rPr>
              <a:t>but </a:t>
            </a:r>
            <a:r>
              <a:rPr lang="en-US" sz="3600" dirty="0" smtClean="0">
                <a:solidFill>
                  <a:srgbClr val="FFFF00"/>
                </a:solidFill>
              </a:rPr>
              <a:t>includes our co-laboring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2862322"/>
          </a:xfrm>
          <a:prstGeom prst="rect">
            <a:avLst/>
          </a:prstGeom>
          <a:noFill/>
        </p:spPr>
        <p:txBody>
          <a:bodyPr wrap="square" rtlCol="0">
            <a:spAutoFit/>
          </a:bodyPr>
          <a:lstStyle/>
          <a:p>
            <a:pPr algn="ctr"/>
            <a:r>
              <a:rPr lang="en-US" sz="3600" dirty="0" smtClean="0">
                <a:solidFill>
                  <a:schemeClr val="bg1"/>
                </a:solidFill>
              </a:rPr>
              <a:t>God reaches out to redeem us, </a:t>
            </a:r>
            <a:endParaRPr lang="en-US" sz="3600" dirty="0" smtClean="0">
              <a:solidFill>
                <a:schemeClr val="bg1"/>
              </a:solidFill>
            </a:endParaRPr>
          </a:p>
          <a:p>
            <a:pPr algn="ctr"/>
            <a:r>
              <a:rPr lang="en-US" sz="3600" dirty="0" smtClean="0">
                <a:solidFill>
                  <a:schemeClr val="bg1"/>
                </a:solidFill>
              </a:rPr>
              <a:t>but </a:t>
            </a:r>
            <a:r>
              <a:rPr lang="en-US" sz="3600" dirty="0" smtClean="0">
                <a:solidFill>
                  <a:schemeClr val="bg1"/>
                </a:solidFill>
              </a:rPr>
              <a:t>we must respond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co-labor with Him </a:t>
            </a:r>
            <a:endParaRPr lang="en-US" sz="3600" dirty="0" smtClean="0">
              <a:solidFill>
                <a:schemeClr val="bg1"/>
              </a:solidFill>
            </a:endParaRPr>
          </a:p>
          <a:p>
            <a:pPr algn="ctr"/>
            <a:r>
              <a:rPr lang="en-US" sz="3600" dirty="0" smtClean="0">
                <a:solidFill>
                  <a:schemeClr val="bg1"/>
                </a:solidFill>
              </a:rPr>
              <a:t>in </a:t>
            </a:r>
            <a:r>
              <a:rPr lang="en-US" sz="3600" dirty="0" smtClean="0">
                <a:solidFill>
                  <a:schemeClr val="bg1"/>
                </a:solidFill>
              </a:rPr>
              <a:t>receiving His redemptive work </a:t>
            </a:r>
            <a:endParaRPr lang="en-US" sz="3600" dirty="0" smtClean="0">
              <a:solidFill>
                <a:schemeClr val="bg1"/>
              </a:solidFill>
            </a:endParaRPr>
          </a:p>
          <a:p>
            <a:pPr algn="ctr"/>
            <a:r>
              <a:rPr lang="en-US" sz="3600" dirty="0" smtClean="0">
                <a:solidFill>
                  <a:schemeClr val="bg1"/>
                </a:solidFill>
              </a:rPr>
              <a:t>in </a:t>
            </a:r>
            <a:r>
              <a:rPr lang="en-US" sz="3600" dirty="0" smtClean="0">
                <a:solidFill>
                  <a:schemeClr val="bg1"/>
                </a:solidFill>
              </a:rPr>
              <a:t>our lives.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3539430"/>
          </a:xfrm>
          <a:prstGeom prst="rect">
            <a:avLst/>
          </a:prstGeom>
          <a:noFill/>
        </p:spPr>
        <p:txBody>
          <a:bodyPr wrap="square" rtlCol="0">
            <a:spAutoFit/>
          </a:bodyPr>
          <a:lstStyle/>
          <a:p>
            <a:r>
              <a:rPr lang="en-US" sz="3200" i="1" dirty="0" smtClean="0">
                <a:solidFill>
                  <a:schemeClr val="bg1"/>
                </a:solidFill>
              </a:rPr>
              <a:t>Psalm 103:1-6</a:t>
            </a:r>
          </a:p>
          <a:p>
            <a:r>
              <a:rPr lang="en-US" sz="3200" i="1" dirty="0" smtClean="0">
                <a:solidFill>
                  <a:schemeClr val="bg1"/>
                </a:solidFill>
              </a:rPr>
              <a:t>1 Bless the LORD, O my soul; And all that is within me, bless His holy name! </a:t>
            </a:r>
          </a:p>
          <a:p>
            <a:r>
              <a:rPr lang="en-US" sz="3200" i="1" dirty="0" smtClean="0">
                <a:solidFill>
                  <a:schemeClr val="bg1"/>
                </a:solidFill>
              </a:rPr>
              <a:t>2 Bless the LORD, O my soul, And forget not all His benefits: </a:t>
            </a:r>
          </a:p>
          <a:p>
            <a:r>
              <a:rPr lang="en-US" sz="3200" i="1" dirty="0" smtClean="0">
                <a:solidFill>
                  <a:schemeClr val="bg1"/>
                </a:solidFill>
              </a:rPr>
              <a:t>3 Who forgives all your iniquities, Who heals all your diseases,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2062103"/>
          </a:xfrm>
          <a:prstGeom prst="rect">
            <a:avLst/>
          </a:prstGeom>
          <a:noFill/>
        </p:spPr>
        <p:txBody>
          <a:bodyPr wrap="square" rtlCol="0">
            <a:spAutoFit/>
          </a:bodyPr>
          <a:lstStyle/>
          <a:p>
            <a:r>
              <a:rPr lang="en-US" sz="3200" i="1" dirty="0" smtClean="0">
                <a:solidFill>
                  <a:schemeClr val="bg1"/>
                </a:solidFill>
              </a:rPr>
              <a:t>Romans 2:4  </a:t>
            </a:r>
          </a:p>
          <a:p>
            <a:r>
              <a:rPr lang="en-US" sz="3200" i="1" dirty="0" smtClean="0">
                <a:solidFill>
                  <a:schemeClr val="bg1"/>
                </a:solidFill>
              </a:rPr>
              <a:t>Or do you despise the riches of His goodness, forbearance, and longsuffering, not knowing that the goodness of God leads you to repentance?</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2062103"/>
          </a:xfrm>
          <a:prstGeom prst="rect">
            <a:avLst/>
          </a:prstGeom>
          <a:noFill/>
        </p:spPr>
        <p:txBody>
          <a:bodyPr wrap="square" rtlCol="0">
            <a:spAutoFit/>
          </a:bodyPr>
          <a:lstStyle/>
          <a:p>
            <a:r>
              <a:rPr lang="en-US" sz="3200" i="1" dirty="0" smtClean="0">
                <a:solidFill>
                  <a:schemeClr val="bg1"/>
                </a:solidFill>
              </a:rPr>
              <a:t>Psalm 27:13  </a:t>
            </a:r>
          </a:p>
          <a:p>
            <a:r>
              <a:rPr lang="en-US" sz="3200" i="1" dirty="0" smtClean="0">
                <a:solidFill>
                  <a:schemeClr val="bg1"/>
                </a:solidFill>
              </a:rPr>
              <a:t>I would have lost heart, unless I had believed That I would see the goodness of the LORD In the land of the living.</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4524315"/>
          </a:xfrm>
          <a:prstGeom prst="rect">
            <a:avLst/>
          </a:prstGeom>
          <a:noFill/>
        </p:spPr>
        <p:txBody>
          <a:bodyPr wrap="square" rtlCol="0">
            <a:spAutoFit/>
          </a:bodyPr>
          <a:lstStyle/>
          <a:p>
            <a:r>
              <a:rPr lang="en-US" sz="3200" i="1" dirty="0" smtClean="0">
                <a:solidFill>
                  <a:schemeClr val="bg1"/>
                </a:solidFill>
              </a:rPr>
              <a:t>Psalm 40:1-3</a:t>
            </a:r>
          </a:p>
          <a:p>
            <a:r>
              <a:rPr lang="en-US" sz="3200" i="1" dirty="0" smtClean="0">
                <a:solidFill>
                  <a:schemeClr val="bg1"/>
                </a:solidFill>
              </a:rPr>
              <a:t>1 I waited patiently for the LORD; And He inclined to me, And heard my cry. </a:t>
            </a:r>
          </a:p>
          <a:p>
            <a:r>
              <a:rPr lang="en-US" sz="3200" i="1" dirty="0" smtClean="0">
                <a:solidFill>
                  <a:schemeClr val="bg1"/>
                </a:solidFill>
              </a:rPr>
              <a:t>2 He also brought me up out of a horrible pit, Out of the miry clay, And set my feet upon a rock, And established my steps. </a:t>
            </a:r>
          </a:p>
          <a:p>
            <a:r>
              <a:rPr lang="en-US" sz="3200" i="1" dirty="0" smtClean="0">
                <a:solidFill>
                  <a:schemeClr val="bg1"/>
                </a:solidFill>
              </a:rPr>
              <a:t>3 He has put a new song in my mouth— Praise to our God; Many will see it and fear, And will trust in the LORD.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2308324"/>
          </a:xfrm>
          <a:prstGeom prst="rect">
            <a:avLst/>
          </a:prstGeom>
          <a:noFill/>
        </p:spPr>
        <p:txBody>
          <a:bodyPr wrap="square" rtlCol="0">
            <a:spAutoFit/>
          </a:bodyPr>
          <a:lstStyle/>
          <a:p>
            <a:pPr algn="ctr"/>
            <a:r>
              <a:rPr lang="en-US" sz="3600" dirty="0" smtClean="0">
                <a:solidFill>
                  <a:srgbClr val="FFFF00"/>
                </a:solidFill>
              </a:rPr>
              <a:t>#3, God's redemptive work </a:t>
            </a:r>
            <a:endParaRPr lang="en-US" sz="3600" dirty="0" smtClean="0">
              <a:solidFill>
                <a:srgbClr val="FFFF00"/>
              </a:solidFill>
            </a:endParaRPr>
          </a:p>
          <a:p>
            <a:pPr algn="ctr"/>
            <a:r>
              <a:rPr lang="en-US" sz="3600" dirty="0" smtClean="0">
                <a:solidFill>
                  <a:srgbClr val="FFFF00"/>
                </a:solidFill>
              </a:rPr>
              <a:t>includes </a:t>
            </a:r>
            <a:r>
              <a:rPr lang="en-US" sz="3600" dirty="0" smtClean="0">
                <a:solidFill>
                  <a:srgbClr val="FFFF00"/>
                </a:solidFill>
              </a:rPr>
              <a:t>discipline </a:t>
            </a:r>
            <a:endParaRPr lang="en-US" sz="3600" dirty="0" smtClean="0">
              <a:solidFill>
                <a:srgbClr val="FFFF00"/>
              </a:solidFill>
            </a:endParaRPr>
          </a:p>
          <a:p>
            <a:pPr algn="ctr"/>
            <a:r>
              <a:rPr lang="en-US" sz="3600" dirty="0" smtClean="0">
                <a:solidFill>
                  <a:srgbClr val="FFFF00"/>
                </a:solidFill>
              </a:rPr>
              <a:t>and </a:t>
            </a:r>
            <a:r>
              <a:rPr lang="en-US" sz="3600" dirty="0" smtClean="0">
                <a:solidFill>
                  <a:srgbClr val="FFFF00"/>
                </a:solidFill>
              </a:rPr>
              <a:t>in some cases judgment, </a:t>
            </a:r>
            <a:endParaRPr lang="en-US" sz="3600" dirty="0" smtClean="0">
              <a:solidFill>
                <a:srgbClr val="FFFF00"/>
              </a:solidFill>
            </a:endParaRPr>
          </a:p>
          <a:p>
            <a:pPr algn="ctr"/>
            <a:r>
              <a:rPr lang="en-US" sz="3600" dirty="0" smtClean="0">
                <a:solidFill>
                  <a:srgbClr val="FFFF00"/>
                </a:solidFill>
              </a:rPr>
              <a:t>when </a:t>
            </a:r>
            <a:r>
              <a:rPr lang="en-US" sz="3600" dirty="0" smtClean="0">
                <a:solidFill>
                  <a:srgbClr val="FFFF00"/>
                </a:solidFill>
              </a:rPr>
              <a:t>necessary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3539430"/>
          </a:xfrm>
          <a:prstGeom prst="rect">
            <a:avLst/>
          </a:prstGeom>
          <a:noFill/>
        </p:spPr>
        <p:txBody>
          <a:bodyPr wrap="square" rtlCol="0">
            <a:spAutoFit/>
          </a:bodyPr>
          <a:lstStyle/>
          <a:p>
            <a:r>
              <a:rPr lang="en-US" sz="3200" i="1" dirty="0" smtClean="0">
                <a:solidFill>
                  <a:schemeClr val="bg1"/>
                </a:solidFill>
              </a:rPr>
              <a:t>Hebrews 12:5-11</a:t>
            </a:r>
          </a:p>
          <a:p>
            <a:r>
              <a:rPr lang="en-US" sz="3200" i="1" dirty="0" smtClean="0">
                <a:solidFill>
                  <a:schemeClr val="bg1"/>
                </a:solidFill>
              </a:rPr>
              <a:t>5 And you have forgotten the exhortation which speaks to you as to sons: "MY SON, DO NOT DESPISE THE CHASTENING OF THE LORD, NOR BE DISCOURAGED WHEN YOU ARE REBUKED BY HIM; </a:t>
            </a:r>
          </a:p>
          <a:p>
            <a:r>
              <a:rPr lang="en-US" sz="3200" i="1" dirty="0" smtClean="0">
                <a:solidFill>
                  <a:schemeClr val="bg1"/>
                </a:solidFill>
              </a:rPr>
              <a:t>6 FOR WHOM THE LORD LOVES HE CHASTENS, AND SCOURGES EVERY SON WHOM HE RECEIVES."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3539430"/>
          </a:xfrm>
          <a:prstGeom prst="rect">
            <a:avLst/>
          </a:prstGeom>
          <a:noFill/>
        </p:spPr>
        <p:txBody>
          <a:bodyPr wrap="square" rtlCol="0">
            <a:spAutoFit/>
          </a:bodyPr>
          <a:lstStyle/>
          <a:p>
            <a:r>
              <a:rPr lang="en-US" sz="3200" i="1" dirty="0" smtClean="0">
                <a:solidFill>
                  <a:schemeClr val="bg1"/>
                </a:solidFill>
              </a:rPr>
              <a:t>Hebrews 12:5-11</a:t>
            </a:r>
          </a:p>
          <a:p>
            <a:r>
              <a:rPr lang="en-US" sz="3200" i="1" dirty="0" smtClean="0">
                <a:solidFill>
                  <a:schemeClr val="bg1"/>
                </a:solidFill>
              </a:rPr>
              <a:t>7 </a:t>
            </a:r>
            <a:r>
              <a:rPr lang="en-US" sz="3200" i="1" dirty="0" smtClean="0">
                <a:solidFill>
                  <a:schemeClr val="bg1"/>
                </a:solidFill>
              </a:rPr>
              <a:t>If you endure chastening, God deals with you as with sons; for what son is there whom a father does not chasten? </a:t>
            </a:r>
          </a:p>
          <a:p>
            <a:r>
              <a:rPr lang="en-US" sz="3200" i="1" dirty="0" smtClean="0">
                <a:solidFill>
                  <a:schemeClr val="bg1"/>
                </a:solidFill>
              </a:rPr>
              <a:t>8 But if you are without chastening, of which all have become partakers, then you are illegitimate and not sons.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4031873"/>
          </a:xfrm>
          <a:prstGeom prst="rect">
            <a:avLst/>
          </a:prstGeom>
          <a:noFill/>
        </p:spPr>
        <p:txBody>
          <a:bodyPr wrap="square" rtlCol="0">
            <a:spAutoFit/>
          </a:bodyPr>
          <a:lstStyle/>
          <a:p>
            <a:r>
              <a:rPr lang="en-US" sz="3200" i="1" dirty="0" smtClean="0">
                <a:solidFill>
                  <a:schemeClr val="bg1"/>
                </a:solidFill>
              </a:rPr>
              <a:t>Hebrews 12:5-11</a:t>
            </a:r>
          </a:p>
          <a:p>
            <a:r>
              <a:rPr lang="en-US" sz="3200" i="1" dirty="0" smtClean="0">
                <a:solidFill>
                  <a:schemeClr val="bg1"/>
                </a:solidFill>
              </a:rPr>
              <a:t>9 </a:t>
            </a:r>
            <a:r>
              <a:rPr lang="en-US" sz="3200" i="1" dirty="0" smtClean="0">
                <a:solidFill>
                  <a:schemeClr val="bg1"/>
                </a:solidFill>
              </a:rPr>
              <a:t>Furthermore, we have had human fathers who corrected us, and we paid them respect. Shall we not much more readily be in subjection to the Father of spirits and live? </a:t>
            </a:r>
          </a:p>
          <a:p>
            <a:r>
              <a:rPr lang="en-US" sz="3200" i="1" dirty="0" smtClean="0">
                <a:solidFill>
                  <a:schemeClr val="bg1"/>
                </a:solidFill>
              </a:rPr>
              <a:t>10 For they indeed for a few days chastened us as seemed best to them, but He for our profit, that we may be partakers of His holiness.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2554545"/>
          </a:xfrm>
          <a:prstGeom prst="rect">
            <a:avLst/>
          </a:prstGeom>
          <a:noFill/>
        </p:spPr>
        <p:txBody>
          <a:bodyPr wrap="square" rtlCol="0">
            <a:spAutoFit/>
          </a:bodyPr>
          <a:lstStyle/>
          <a:p>
            <a:r>
              <a:rPr lang="en-US" sz="3200" i="1" dirty="0" smtClean="0">
                <a:solidFill>
                  <a:schemeClr val="bg1"/>
                </a:solidFill>
              </a:rPr>
              <a:t>Hebrews 12:5-11</a:t>
            </a:r>
          </a:p>
          <a:p>
            <a:r>
              <a:rPr lang="en-US" sz="3200" i="1" dirty="0" smtClean="0">
                <a:solidFill>
                  <a:schemeClr val="bg1"/>
                </a:solidFill>
              </a:rPr>
              <a:t>11 </a:t>
            </a:r>
            <a:r>
              <a:rPr lang="en-US" sz="3200" i="1" dirty="0" smtClean="0">
                <a:solidFill>
                  <a:schemeClr val="bg1"/>
                </a:solidFill>
              </a:rPr>
              <a:t>Now no chastening seems to be joyful for the present, but painful; nevertheless, afterward it yields the peaceable fruit of righteousness to those who have been trained by it.</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2062103"/>
          </a:xfrm>
          <a:prstGeom prst="rect">
            <a:avLst/>
          </a:prstGeom>
          <a:noFill/>
        </p:spPr>
        <p:txBody>
          <a:bodyPr wrap="square" rtlCol="0">
            <a:spAutoFit/>
          </a:bodyPr>
          <a:lstStyle/>
          <a:p>
            <a:r>
              <a:rPr lang="en-US" sz="3200" i="1" dirty="0" smtClean="0">
                <a:solidFill>
                  <a:schemeClr val="bg1"/>
                </a:solidFill>
              </a:rPr>
              <a:t>Isaiah 54:8  </a:t>
            </a:r>
          </a:p>
          <a:p>
            <a:r>
              <a:rPr lang="en-US" sz="3200" i="1" dirty="0" smtClean="0">
                <a:solidFill>
                  <a:schemeClr val="bg1"/>
                </a:solidFill>
              </a:rPr>
              <a:t>With a little wrath I hid My face from you for a moment; But with everlasting kindness I will have mercy on you," Says the LORD, your Redeemer.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4274"/>
            <a:ext cx="9144000" cy="2862322"/>
          </a:xfrm>
          <a:prstGeom prst="rect">
            <a:avLst/>
          </a:prstGeom>
          <a:noFill/>
        </p:spPr>
        <p:txBody>
          <a:bodyPr wrap="square" rtlCol="0">
            <a:spAutoFit/>
          </a:bodyPr>
          <a:lstStyle/>
          <a:p>
            <a:pPr algn="ctr"/>
            <a:r>
              <a:rPr lang="en-US" sz="3600" dirty="0" smtClean="0">
                <a:solidFill>
                  <a:srgbClr val="FFFF00"/>
                </a:solidFill>
              </a:rPr>
              <a:t>#4, God's redemptive work </a:t>
            </a:r>
            <a:endParaRPr lang="en-US" sz="3600" dirty="0" smtClean="0">
              <a:solidFill>
                <a:srgbClr val="FFFF00"/>
              </a:solidFill>
            </a:endParaRPr>
          </a:p>
          <a:p>
            <a:pPr algn="ctr"/>
            <a:r>
              <a:rPr lang="en-US" sz="3600" dirty="0" smtClean="0">
                <a:solidFill>
                  <a:srgbClr val="FFFF00"/>
                </a:solidFill>
              </a:rPr>
              <a:t>not </a:t>
            </a:r>
            <a:r>
              <a:rPr lang="en-US" sz="3600" dirty="0" smtClean="0">
                <a:solidFill>
                  <a:srgbClr val="FFFF00"/>
                </a:solidFill>
              </a:rPr>
              <a:t>only restores us </a:t>
            </a:r>
            <a:endParaRPr lang="en-US" sz="3600" dirty="0" smtClean="0">
              <a:solidFill>
                <a:srgbClr val="FFFF00"/>
              </a:solidFill>
            </a:endParaRPr>
          </a:p>
          <a:p>
            <a:pPr algn="ctr"/>
            <a:r>
              <a:rPr lang="en-US" sz="3600" dirty="0" smtClean="0">
                <a:solidFill>
                  <a:srgbClr val="FFFF00"/>
                </a:solidFill>
              </a:rPr>
              <a:t>to </a:t>
            </a:r>
            <a:r>
              <a:rPr lang="en-US" sz="3600" dirty="0" smtClean="0">
                <a:solidFill>
                  <a:srgbClr val="FFFF00"/>
                </a:solidFill>
              </a:rPr>
              <a:t>our former state, </a:t>
            </a:r>
            <a:endParaRPr lang="en-US" sz="3600" dirty="0" smtClean="0">
              <a:solidFill>
                <a:srgbClr val="FFFF00"/>
              </a:solidFill>
            </a:endParaRPr>
          </a:p>
          <a:p>
            <a:pPr algn="ctr"/>
            <a:r>
              <a:rPr lang="en-US" sz="3600" dirty="0" smtClean="0">
                <a:solidFill>
                  <a:srgbClr val="FFFF00"/>
                </a:solidFill>
              </a:rPr>
              <a:t>but </a:t>
            </a:r>
            <a:r>
              <a:rPr lang="en-US" sz="3600" dirty="0" smtClean="0">
                <a:solidFill>
                  <a:srgbClr val="FFFF00"/>
                </a:solidFill>
              </a:rPr>
              <a:t>elevates us to a realm </a:t>
            </a:r>
            <a:endParaRPr lang="en-US" sz="3600" dirty="0" smtClean="0">
              <a:solidFill>
                <a:srgbClr val="FFFF00"/>
              </a:solidFill>
            </a:endParaRPr>
          </a:p>
          <a:p>
            <a:pPr algn="ctr"/>
            <a:r>
              <a:rPr lang="en-US" sz="3600" dirty="0" smtClean="0">
                <a:solidFill>
                  <a:srgbClr val="FFFF00"/>
                </a:solidFill>
              </a:rPr>
              <a:t>far </a:t>
            </a:r>
            <a:r>
              <a:rPr lang="en-US" sz="3600" dirty="0" smtClean="0">
                <a:solidFill>
                  <a:srgbClr val="FFFF00"/>
                </a:solidFill>
              </a:rPr>
              <a:t>greater than the beginning.</a:t>
            </a:r>
            <a:endParaRPr lang="en-US" sz="3600" dirty="0" smtClean="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90800"/>
            <a:ext cx="9144000" cy="3539430"/>
          </a:xfrm>
          <a:prstGeom prst="rect">
            <a:avLst/>
          </a:prstGeom>
          <a:noFill/>
        </p:spPr>
        <p:txBody>
          <a:bodyPr wrap="square" rtlCol="0">
            <a:spAutoFit/>
          </a:bodyPr>
          <a:lstStyle/>
          <a:p>
            <a:r>
              <a:rPr lang="en-US" sz="3200" i="1" dirty="0" smtClean="0">
                <a:solidFill>
                  <a:schemeClr val="bg1"/>
                </a:solidFill>
              </a:rPr>
              <a:t>Psalm 103:1-6</a:t>
            </a:r>
          </a:p>
          <a:p>
            <a:r>
              <a:rPr lang="en-US" sz="3200" i="1" dirty="0" smtClean="0">
                <a:solidFill>
                  <a:schemeClr val="bg1"/>
                </a:solidFill>
              </a:rPr>
              <a:t>4 </a:t>
            </a:r>
            <a:r>
              <a:rPr lang="en-US" sz="3200" i="1" dirty="0" smtClean="0">
                <a:solidFill>
                  <a:schemeClr val="bg1"/>
                </a:solidFill>
              </a:rPr>
              <a:t>Who redeems your life from destruction, Who crowns you with </a:t>
            </a:r>
            <a:r>
              <a:rPr lang="en-US" sz="3200" i="1" dirty="0" err="1" smtClean="0">
                <a:solidFill>
                  <a:schemeClr val="bg1"/>
                </a:solidFill>
              </a:rPr>
              <a:t>lovingkindness</a:t>
            </a:r>
            <a:r>
              <a:rPr lang="en-US" sz="3200" i="1" dirty="0" smtClean="0">
                <a:solidFill>
                  <a:schemeClr val="bg1"/>
                </a:solidFill>
              </a:rPr>
              <a:t> and tender mercies, </a:t>
            </a:r>
          </a:p>
          <a:p>
            <a:r>
              <a:rPr lang="en-US" sz="3200" i="1" dirty="0" smtClean="0">
                <a:solidFill>
                  <a:schemeClr val="bg1"/>
                </a:solidFill>
              </a:rPr>
              <a:t>5 Who satisfies your mouth with good things, So that your youth is renewed like the eagle's. </a:t>
            </a:r>
          </a:p>
          <a:p>
            <a:r>
              <a:rPr lang="en-US" sz="3200" i="1" dirty="0" smtClean="0">
                <a:solidFill>
                  <a:schemeClr val="bg1"/>
                </a:solidFill>
              </a:rPr>
              <a:t>6 The LORD executes righteousness And justice for all who are oppressed.</a:t>
            </a:r>
            <a:endParaRPr lang="en-US" sz="3200" i="1" dirty="0" err="1"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0"/>
            <a:ext cx="9144000" cy="3539430"/>
          </a:xfrm>
          <a:prstGeom prst="rect">
            <a:avLst/>
          </a:prstGeom>
          <a:noFill/>
        </p:spPr>
        <p:txBody>
          <a:bodyPr wrap="square" rtlCol="0">
            <a:spAutoFit/>
          </a:bodyPr>
          <a:lstStyle/>
          <a:p>
            <a:r>
              <a:rPr lang="en-US" sz="3200" i="1" dirty="0" smtClean="0">
                <a:solidFill>
                  <a:schemeClr val="bg1"/>
                </a:solidFill>
              </a:rPr>
              <a:t>Genesis 41:51,52</a:t>
            </a:r>
          </a:p>
          <a:p>
            <a:r>
              <a:rPr lang="en-US" sz="3200" i="1" dirty="0" smtClean="0">
                <a:solidFill>
                  <a:schemeClr val="bg1"/>
                </a:solidFill>
              </a:rPr>
              <a:t>51 Joseph called the name of the firstborn Manasseh: "For God has made me forget all my toil and all my father's house." </a:t>
            </a:r>
          </a:p>
          <a:p>
            <a:r>
              <a:rPr lang="en-US" sz="3200" i="1" dirty="0" smtClean="0">
                <a:solidFill>
                  <a:schemeClr val="bg1"/>
                </a:solidFill>
              </a:rPr>
              <a:t>52 And the name of the second he called Ephraim: "For God has caused me to be fruitful in the land of my affliction."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0"/>
            <a:ext cx="9144000" cy="2062103"/>
          </a:xfrm>
          <a:prstGeom prst="rect">
            <a:avLst/>
          </a:prstGeom>
          <a:noFill/>
        </p:spPr>
        <p:txBody>
          <a:bodyPr wrap="square" rtlCol="0">
            <a:spAutoFit/>
          </a:bodyPr>
          <a:lstStyle/>
          <a:p>
            <a:r>
              <a:rPr lang="en-US" sz="3200" i="1" dirty="0" smtClean="0">
                <a:solidFill>
                  <a:schemeClr val="bg1"/>
                </a:solidFill>
              </a:rPr>
              <a:t>Job 42:10  </a:t>
            </a:r>
            <a:endParaRPr lang="en-US" sz="3200" i="1" dirty="0" smtClean="0">
              <a:solidFill>
                <a:schemeClr val="bg1"/>
              </a:solidFill>
            </a:endParaRPr>
          </a:p>
          <a:p>
            <a:r>
              <a:rPr lang="en-US" sz="3200" i="1" dirty="0" smtClean="0">
                <a:solidFill>
                  <a:schemeClr val="bg1"/>
                </a:solidFill>
              </a:rPr>
              <a:t>And </a:t>
            </a:r>
            <a:r>
              <a:rPr lang="en-US" sz="3200" i="1" dirty="0" smtClean="0">
                <a:solidFill>
                  <a:schemeClr val="bg1"/>
                </a:solidFill>
              </a:rPr>
              <a:t>the LORD restored Job's losses when he prayed for his friends. Indeed the LORD gave Job twice as much as he had before.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4524315"/>
          </a:xfrm>
          <a:prstGeom prst="rect">
            <a:avLst/>
          </a:prstGeom>
          <a:noFill/>
        </p:spPr>
        <p:txBody>
          <a:bodyPr wrap="square" rtlCol="0">
            <a:spAutoFit/>
          </a:bodyPr>
          <a:lstStyle/>
          <a:p>
            <a:r>
              <a:rPr lang="en-US" sz="3200" i="1" dirty="0" smtClean="0">
                <a:solidFill>
                  <a:schemeClr val="bg1"/>
                </a:solidFill>
              </a:rPr>
              <a:t>Job 42:12 </a:t>
            </a:r>
            <a:r>
              <a:rPr lang="en-US" sz="3200" i="1" dirty="0" smtClean="0">
                <a:solidFill>
                  <a:schemeClr val="bg1"/>
                </a:solidFill>
              </a:rPr>
              <a:t>,16,17</a:t>
            </a:r>
          </a:p>
          <a:p>
            <a:r>
              <a:rPr lang="en-US" sz="3200" i="1" dirty="0" smtClean="0">
                <a:solidFill>
                  <a:schemeClr val="bg1"/>
                </a:solidFill>
              </a:rPr>
              <a:t>12 Now </a:t>
            </a:r>
            <a:r>
              <a:rPr lang="en-US" sz="3200" i="1" dirty="0" smtClean="0">
                <a:solidFill>
                  <a:schemeClr val="bg1"/>
                </a:solidFill>
              </a:rPr>
              <a:t>the LORD blessed the latter days of Job more than his beginning; for he had fourteen thousand sheep, six thousand camels, one thousand yoke of oxen, and one thousand female donkeys. </a:t>
            </a:r>
          </a:p>
          <a:p>
            <a:r>
              <a:rPr lang="en-US" sz="3200" i="1" dirty="0" smtClean="0">
                <a:solidFill>
                  <a:schemeClr val="bg1"/>
                </a:solidFill>
              </a:rPr>
              <a:t>16  </a:t>
            </a:r>
            <a:r>
              <a:rPr lang="en-US" sz="3200" i="1" dirty="0" smtClean="0">
                <a:solidFill>
                  <a:schemeClr val="bg1"/>
                </a:solidFill>
              </a:rPr>
              <a:t>After this Job lived one hundred and forty years, and saw his children and grandchildren for four generations. </a:t>
            </a:r>
          </a:p>
          <a:p>
            <a:r>
              <a:rPr lang="en-US" sz="3200" i="1" dirty="0" smtClean="0">
                <a:solidFill>
                  <a:schemeClr val="bg1"/>
                </a:solidFill>
              </a:rPr>
              <a:t>17  </a:t>
            </a:r>
            <a:r>
              <a:rPr lang="en-US" sz="3200" i="1" dirty="0" smtClean="0">
                <a:solidFill>
                  <a:schemeClr val="bg1"/>
                </a:solidFill>
              </a:rPr>
              <a:t>So Job died, old and full of days.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9671"/>
            <a:ext cx="9144000" cy="1200329"/>
          </a:xfrm>
          <a:prstGeom prst="rect">
            <a:avLst/>
          </a:prstGeom>
          <a:noFill/>
        </p:spPr>
        <p:txBody>
          <a:bodyPr wrap="square" rtlCol="0">
            <a:spAutoFit/>
          </a:bodyPr>
          <a:lstStyle/>
          <a:p>
            <a:pPr algn="ctr"/>
            <a:r>
              <a:rPr lang="en-US" sz="3600" dirty="0" smtClean="0">
                <a:solidFill>
                  <a:schemeClr val="bg1"/>
                </a:solidFill>
              </a:rPr>
              <a:t>What is it that you want </a:t>
            </a:r>
            <a:endParaRPr lang="en-US" sz="3600" dirty="0" smtClean="0">
              <a:solidFill>
                <a:schemeClr val="bg1"/>
              </a:solidFill>
            </a:endParaRPr>
          </a:p>
          <a:p>
            <a:pPr algn="ctr"/>
            <a:r>
              <a:rPr lang="en-US" sz="3600" dirty="0" smtClean="0">
                <a:solidFill>
                  <a:schemeClr val="bg1"/>
                </a:solidFill>
              </a:rPr>
              <a:t>God </a:t>
            </a:r>
            <a:r>
              <a:rPr lang="en-US" sz="3600" dirty="0" smtClean="0">
                <a:solidFill>
                  <a:schemeClr val="bg1"/>
                </a:solidFill>
              </a:rPr>
              <a:t>to redeem in your life?</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2308324"/>
          </a:xfrm>
          <a:prstGeom prst="rect">
            <a:avLst/>
          </a:prstGeom>
          <a:noFill/>
        </p:spPr>
        <p:txBody>
          <a:bodyPr wrap="square" rtlCol="0">
            <a:spAutoFit/>
          </a:bodyPr>
          <a:lstStyle/>
          <a:p>
            <a:pPr algn="ctr"/>
            <a:r>
              <a:rPr lang="en-US" sz="3600" dirty="0" smtClean="0">
                <a:solidFill>
                  <a:schemeClr val="bg1"/>
                </a:solidFill>
              </a:rPr>
              <a:t>#1, God's redemptive work is motivated by a constant, unyielding love that knows no limits</a:t>
            </a:r>
          </a:p>
          <a:p>
            <a:pPr algn="ctr"/>
            <a:endParaRPr lang="en-US" sz="3600" dirty="0" smtClean="0">
              <a:solidFill>
                <a:schemeClr val="bg1"/>
              </a:solidFill>
            </a:endParaRPr>
          </a:p>
          <a:p>
            <a:pPr algn="ctr"/>
            <a:r>
              <a:rPr lang="en-US" sz="3600" i="1" dirty="0" smtClean="0">
                <a:solidFill>
                  <a:srgbClr val="FFFF00"/>
                </a:solidFill>
              </a:rPr>
              <a:t>Be </a:t>
            </a:r>
            <a:r>
              <a:rPr lang="en-US" sz="3600" i="1" dirty="0" smtClean="0">
                <a:solidFill>
                  <a:srgbClr val="FFFF00"/>
                </a:solidFill>
              </a:rPr>
              <a:t>assured of His love for you.</a:t>
            </a:r>
            <a:endParaRPr lang="en-US" sz="3600" i="1" dirty="0" smtClean="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2862322"/>
          </a:xfrm>
          <a:prstGeom prst="rect">
            <a:avLst/>
          </a:prstGeom>
          <a:noFill/>
        </p:spPr>
        <p:txBody>
          <a:bodyPr wrap="square" rtlCol="0">
            <a:spAutoFit/>
          </a:bodyPr>
          <a:lstStyle/>
          <a:p>
            <a:pPr algn="ctr"/>
            <a:r>
              <a:rPr lang="en-US" sz="3600" dirty="0" smtClean="0">
                <a:solidFill>
                  <a:schemeClr val="bg1"/>
                </a:solidFill>
              </a:rPr>
              <a:t>#2, God's redemptive work is supernatural, but includes our co-laboring</a:t>
            </a:r>
          </a:p>
          <a:p>
            <a:pPr algn="ctr"/>
            <a:endParaRPr lang="en-US" sz="3600" dirty="0" smtClean="0">
              <a:solidFill>
                <a:schemeClr val="bg1"/>
              </a:solidFill>
            </a:endParaRPr>
          </a:p>
          <a:p>
            <a:pPr algn="ctr"/>
            <a:r>
              <a:rPr lang="en-US" sz="3600" i="1" dirty="0" smtClean="0">
                <a:solidFill>
                  <a:srgbClr val="FFFF00"/>
                </a:solidFill>
              </a:rPr>
              <a:t>Co-labor </a:t>
            </a:r>
            <a:r>
              <a:rPr lang="en-US" sz="3600" i="1" dirty="0" smtClean="0">
                <a:solidFill>
                  <a:srgbClr val="FFFF00"/>
                </a:solidFill>
              </a:rPr>
              <a:t>with God to see His power </a:t>
            </a:r>
            <a:endParaRPr lang="en-US" sz="3600" i="1" dirty="0" smtClean="0">
              <a:solidFill>
                <a:srgbClr val="FFFF00"/>
              </a:solidFill>
            </a:endParaRPr>
          </a:p>
          <a:p>
            <a:pPr algn="ctr"/>
            <a:r>
              <a:rPr lang="en-US" sz="3600" i="1" dirty="0" smtClean="0">
                <a:solidFill>
                  <a:srgbClr val="FFFF00"/>
                </a:solidFill>
              </a:rPr>
              <a:t>redeem, release</a:t>
            </a:r>
            <a:r>
              <a:rPr lang="en-US" sz="3600" i="1" dirty="0" smtClean="0">
                <a:solidFill>
                  <a:srgbClr val="FFFF00"/>
                </a:solidFill>
              </a:rPr>
              <a:t>, restore, heal, etc.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3416320"/>
          </a:xfrm>
          <a:prstGeom prst="rect">
            <a:avLst/>
          </a:prstGeom>
          <a:noFill/>
        </p:spPr>
        <p:txBody>
          <a:bodyPr wrap="square" rtlCol="0">
            <a:spAutoFit/>
          </a:bodyPr>
          <a:lstStyle/>
          <a:p>
            <a:pPr algn="ctr"/>
            <a:r>
              <a:rPr lang="en-US" sz="3600" dirty="0" smtClean="0">
                <a:solidFill>
                  <a:schemeClr val="bg1"/>
                </a:solidFill>
              </a:rPr>
              <a:t>#3, God's redemptive work includes discipline and in some cases judgment, when necessary</a:t>
            </a:r>
          </a:p>
          <a:p>
            <a:pPr algn="ctr"/>
            <a:endParaRPr lang="en-US" sz="3600" dirty="0" smtClean="0">
              <a:solidFill>
                <a:schemeClr val="bg1"/>
              </a:solidFill>
            </a:endParaRPr>
          </a:p>
          <a:p>
            <a:pPr algn="ctr"/>
            <a:endParaRPr lang="en-US" sz="3600" dirty="0" smtClean="0">
              <a:solidFill>
                <a:schemeClr val="bg1"/>
              </a:solidFill>
            </a:endParaRPr>
          </a:p>
          <a:p>
            <a:pPr algn="ctr"/>
            <a:r>
              <a:rPr lang="en-US" sz="3600" i="1" dirty="0" smtClean="0">
                <a:solidFill>
                  <a:srgbClr val="FFFF00"/>
                </a:solidFill>
              </a:rPr>
              <a:t>If </a:t>
            </a:r>
            <a:r>
              <a:rPr lang="en-US" sz="3600" i="1" dirty="0" smtClean="0">
                <a:solidFill>
                  <a:srgbClr val="FFFF00"/>
                </a:solidFill>
              </a:rPr>
              <a:t>there are things you need to correct, do so. Yield to God's correction. Don't resist it.</a:t>
            </a:r>
            <a:endParaRPr lang="en-US" sz="3600" i="1" dirty="0" smtClean="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33600"/>
            <a:ext cx="9144000" cy="3416320"/>
          </a:xfrm>
          <a:prstGeom prst="rect">
            <a:avLst/>
          </a:prstGeom>
          <a:noFill/>
        </p:spPr>
        <p:txBody>
          <a:bodyPr wrap="square" rtlCol="0">
            <a:spAutoFit/>
          </a:bodyPr>
          <a:lstStyle/>
          <a:p>
            <a:pPr algn="ctr"/>
            <a:r>
              <a:rPr lang="en-US" sz="3600" dirty="0" smtClean="0">
                <a:solidFill>
                  <a:schemeClr val="bg1"/>
                </a:solidFill>
              </a:rPr>
              <a:t>#4, God's redemptive work not only restores us to our former state, but elevates us to a realm far greater than the beginning</a:t>
            </a:r>
            <a:r>
              <a:rPr lang="en-US" sz="3600" dirty="0" smtClean="0">
                <a:solidFill>
                  <a:schemeClr val="bg1"/>
                </a:solidFill>
              </a:rPr>
              <a:t>.</a:t>
            </a:r>
          </a:p>
          <a:p>
            <a:pPr algn="ctr"/>
            <a:endParaRPr lang="en-US" sz="3600" dirty="0" smtClean="0">
              <a:solidFill>
                <a:schemeClr val="bg1"/>
              </a:solidFill>
            </a:endParaRPr>
          </a:p>
          <a:p>
            <a:pPr algn="ctr"/>
            <a:endParaRPr lang="en-US" sz="3600" dirty="0" smtClean="0">
              <a:solidFill>
                <a:schemeClr val="bg1"/>
              </a:solidFill>
            </a:endParaRPr>
          </a:p>
          <a:p>
            <a:pPr algn="ctr"/>
            <a:r>
              <a:rPr lang="en-US" sz="3600" i="1" dirty="0" smtClean="0">
                <a:solidFill>
                  <a:srgbClr val="FFFF00"/>
                </a:solidFill>
              </a:rPr>
              <a:t>Expect greater glory!</a:t>
            </a:r>
            <a:endParaRPr lang="en-US" sz="3600" i="1" dirty="0" smtClean="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3416320"/>
          </a:xfrm>
          <a:prstGeom prst="rect">
            <a:avLst/>
          </a:prstGeom>
          <a:noFill/>
        </p:spPr>
        <p:txBody>
          <a:bodyPr wrap="square" rtlCol="0">
            <a:spAutoFit/>
          </a:bodyPr>
          <a:lstStyle/>
          <a:p>
            <a:pPr algn="ctr"/>
            <a:r>
              <a:rPr lang="en-US" sz="3600" u="sng" dirty="0" smtClean="0">
                <a:solidFill>
                  <a:schemeClr val="bg1"/>
                </a:solidFill>
              </a:rPr>
              <a:t>My Redeemer</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My </a:t>
            </a:r>
            <a:r>
              <a:rPr lang="en-US" sz="3600" dirty="0" smtClean="0">
                <a:solidFill>
                  <a:schemeClr val="bg1"/>
                </a:solidFill>
              </a:rPr>
              <a:t>Redeemer lives (Job 19:25).</a:t>
            </a:r>
          </a:p>
          <a:p>
            <a:pPr algn="ctr"/>
            <a:endParaRPr lang="en-US" sz="3600" dirty="0" smtClean="0">
              <a:solidFill>
                <a:schemeClr val="bg1"/>
              </a:solidFill>
            </a:endParaRPr>
          </a:p>
          <a:p>
            <a:pPr algn="ctr"/>
            <a:r>
              <a:rPr lang="en-US" sz="3600" dirty="0" smtClean="0">
                <a:solidFill>
                  <a:schemeClr val="bg1"/>
                </a:solidFill>
              </a:rPr>
              <a:t>My </a:t>
            </a:r>
            <a:r>
              <a:rPr lang="en-US" sz="3600" dirty="0" smtClean="0">
                <a:solidFill>
                  <a:schemeClr val="bg1"/>
                </a:solidFill>
              </a:rPr>
              <a:t>Redeemer is the LORD, the King of Israel, the First and the Last (Isaiah 44:6</a:t>
            </a:r>
            <a:r>
              <a:rPr lang="en-US" sz="3600" dirty="0" smtClean="0">
                <a:solidFill>
                  <a:schemeClr val="bg1"/>
                </a:solidFill>
              </a:rPr>
              <a:t>).</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3970318"/>
          </a:xfrm>
          <a:prstGeom prst="rect">
            <a:avLst/>
          </a:prstGeom>
          <a:noFill/>
        </p:spPr>
        <p:txBody>
          <a:bodyPr wrap="square" rtlCol="0">
            <a:spAutoFit/>
          </a:bodyPr>
          <a:lstStyle/>
          <a:p>
            <a:pPr algn="ctr"/>
            <a:r>
              <a:rPr lang="en-US" sz="3600" u="sng" dirty="0" smtClean="0">
                <a:solidFill>
                  <a:schemeClr val="bg1"/>
                </a:solidFill>
              </a:rPr>
              <a:t>My Redeemer</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My Redeemer is the God of the whole earth (Isaiah 54:5</a:t>
            </a:r>
            <a:r>
              <a:rPr lang="en-US" sz="3600" dirty="0" smtClean="0">
                <a:solidFill>
                  <a:schemeClr val="bg1"/>
                </a:solidFill>
              </a:rPr>
              <a:t>).</a:t>
            </a:r>
          </a:p>
          <a:p>
            <a:pPr algn="ctr"/>
            <a:endParaRPr lang="en-US" sz="3600" dirty="0" smtClean="0">
              <a:solidFill>
                <a:schemeClr val="bg1"/>
              </a:solidFill>
            </a:endParaRPr>
          </a:p>
          <a:p>
            <a:pPr algn="ctr"/>
            <a:r>
              <a:rPr lang="en-US" sz="3600" dirty="0" smtClean="0">
                <a:solidFill>
                  <a:schemeClr val="bg1"/>
                </a:solidFill>
              </a:rPr>
              <a:t>My Redeemer </a:t>
            </a:r>
            <a:r>
              <a:rPr lang="en-US" sz="3600" dirty="0" smtClean="0">
                <a:solidFill>
                  <a:schemeClr val="bg1"/>
                </a:solidFill>
              </a:rPr>
              <a:t>has </a:t>
            </a:r>
            <a:r>
              <a:rPr lang="en-US" sz="3600" dirty="0" smtClean="0">
                <a:solidFill>
                  <a:schemeClr val="bg1"/>
                </a:solidFill>
              </a:rPr>
              <a:t>the whole world in His hands (Isaiah 44:24).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3970318"/>
          </a:xfrm>
          <a:prstGeom prst="rect">
            <a:avLst/>
          </a:prstGeom>
          <a:noFill/>
        </p:spPr>
        <p:txBody>
          <a:bodyPr wrap="square" rtlCol="0">
            <a:spAutoFit/>
          </a:bodyPr>
          <a:lstStyle/>
          <a:p>
            <a:pPr algn="ctr"/>
            <a:r>
              <a:rPr lang="en-US" sz="3600" u="sng" dirty="0" smtClean="0">
                <a:solidFill>
                  <a:schemeClr val="bg1"/>
                </a:solidFill>
              </a:rPr>
              <a:t>My Redeemer</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My Redeemer is strong; The LORD of hosts is His name. (Jeremiah 50:34</a:t>
            </a:r>
            <a:r>
              <a:rPr lang="en-US" sz="3600" dirty="0" smtClean="0">
                <a:solidFill>
                  <a:schemeClr val="bg1"/>
                </a:solidFill>
              </a:rPr>
              <a:t>).</a:t>
            </a:r>
          </a:p>
          <a:p>
            <a:pPr algn="ctr"/>
            <a:endParaRPr lang="en-US" sz="3600" dirty="0" smtClean="0">
              <a:solidFill>
                <a:schemeClr val="bg1"/>
              </a:solidFill>
            </a:endParaRPr>
          </a:p>
          <a:p>
            <a:pPr algn="ctr"/>
            <a:r>
              <a:rPr lang="en-US" sz="3600" dirty="0" smtClean="0">
                <a:solidFill>
                  <a:schemeClr val="bg1"/>
                </a:solidFill>
              </a:rPr>
              <a:t>My Redeemer is my Father, the Eternal One (Isaiah 63:16).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3970318"/>
          </a:xfrm>
          <a:prstGeom prst="rect">
            <a:avLst/>
          </a:prstGeom>
          <a:noFill/>
        </p:spPr>
        <p:txBody>
          <a:bodyPr wrap="square" rtlCol="0">
            <a:spAutoFit/>
          </a:bodyPr>
          <a:lstStyle/>
          <a:p>
            <a:pPr algn="ctr"/>
            <a:r>
              <a:rPr lang="en-US" sz="3600" u="sng" dirty="0" smtClean="0">
                <a:solidFill>
                  <a:schemeClr val="bg1"/>
                </a:solidFill>
              </a:rPr>
              <a:t>My Redeemer</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My Redeemer is the Most High God and my Rock (Psalm 78:35</a:t>
            </a:r>
            <a:r>
              <a:rPr lang="en-US" sz="3600" dirty="0" smtClean="0">
                <a:solidFill>
                  <a:schemeClr val="bg1"/>
                </a:solidFill>
              </a:rPr>
              <a:t>).</a:t>
            </a:r>
          </a:p>
          <a:p>
            <a:pPr algn="ctr"/>
            <a:endParaRPr lang="en-US" sz="3600" dirty="0" smtClean="0">
              <a:solidFill>
                <a:schemeClr val="bg1"/>
              </a:solidFill>
            </a:endParaRPr>
          </a:p>
          <a:p>
            <a:pPr algn="ctr"/>
            <a:r>
              <a:rPr lang="en-US" sz="3600" dirty="0" smtClean="0">
                <a:solidFill>
                  <a:schemeClr val="bg1"/>
                </a:solidFill>
              </a:rPr>
              <a:t>My Redeemer displays His mercy and everlasting kindness towards me (Isaiah 54:8).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3970318"/>
          </a:xfrm>
          <a:prstGeom prst="rect">
            <a:avLst/>
          </a:prstGeom>
          <a:noFill/>
        </p:spPr>
        <p:txBody>
          <a:bodyPr wrap="square" rtlCol="0">
            <a:spAutoFit/>
          </a:bodyPr>
          <a:lstStyle/>
          <a:p>
            <a:pPr algn="ctr"/>
            <a:r>
              <a:rPr lang="en-US" sz="3600" u="sng" dirty="0" smtClean="0">
                <a:solidFill>
                  <a:schemeClr val="bg1"/>
                </a:solidFill>
              </a:rPr>
              <a:t>My Redeemer</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My Redeemer is the Holy One of Israel and He will help me (Isaiah 41:14</a:t>
            </a:r>
            <a:r>
              <a:rPr lang="en-US" sz="3600" dirty="0" smtClean="0">
                <a:solidFill>
                  <a:schemeClr val="bg1"/>
                </a:solidFill>
              </a:rPr>
              <a:t>).</a:t>
            </a:r>
          </a:p>
          <a:p>
            <a:pPr algn="ctr"/>
            <a:endParaRPr lang="en-US" sz="3600" dirty="0" smtClean="0">
              <a:solidFill>
                <a:schemeClr val="bg1"/>
              </a:solidFill>
            </a:endParaRPr>
          </a:p>
          <a:p>
            <a:pPr algn="ctr"/>
            <a:r>
              <a:rPr lang="en-US" sz="3600" dirty="0" smtClean="0">
                <a:solidFill>
                  <a:schemeClr val="bg1"/>
                </a:solidFill>
              </a:rPr>
              <a:t>My Redeemer is mighty, He will plead my case (Proverbs 23:11, Jeremiah 50:34).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400"/>
            <a:ext cx="9144000" cy="4524315"/>
          </a:xfrm>
          <a:prstGeom prst="rect">
            <a:avLst/>
          </a:prstGeom>
          <a:noFill/>
        </p:spPr>
        <p:txBody>
          <a:bodyPr wrap="square" rtlCol="0">
            <a:spAutoFit/>
          </a:bodyPr>
          <a:lstStyle/>
          <a:p>
            <a:pPr algn="ctr"/>
            <a:r>
              <a:rPr lang="en-US" sz="3600" u="sng" dirty="0" smtClean="0">
                <a:solidFill>
                  <a:schemeClr val="bg1"/>
                </a:solidFill>
              </a:rPr>
              <a:t>My Redeemer</a:t>
            </a:r>
            <a:endParaRPr lang="en-US" sz="3600" dirty="0" smtClean="0">
              <a:solidFill>
                <a:schemeClr val="bg1"/>
              </a:solidFill>
            </a:endParaRPr>
          </a:p>
          <a:p>
            <a:pPr algn="ctr"/>
            <a:endParaRPr lang="en-US" sz="3600" dirty="0" smtClean="0">
              <a:solidFill>
                <a:schemeClr val="bg1"/>
              </a:solidFill>
            </a:endParaRPr>
          </a:p>
          <a:p>
            <a:pPr algn="ctr"/>
            <a:r>
              <a:rPr lang="en-US" sz="3600" dirty="0" smtClean="0">
                <a:solidFill>
                  <a:schemeClr val="bg1"/>
                </a:solidFill>
              </a:rPr>
              <a:t>My Redeemer teaches me to succeed and leads me in the path I should go (Isaiah 48:17</a:t>
            </a:r>
            <a:r>
              <a:rPr lang="en-US" sz="3600" dirty="0" smtClean="0">
                <a:solidFill>
                  <a:schemeClr val="bg1"/>
                </a:solidFill>
              </a:rPr>
              <a:t>).</a:t>
            </a:r>
          </a:p>
          <a:p>
            <a:pPr algn="ctr"/>
            <a:endParaRPr lang="en-US" sz="3600" dirty="0" smtClean="0">
              <a:solidFill>
                <a:schemeClr val="bg1"/>
              </a:solidFill>
            </a:endParaRPr>
          </a:p>
          <a:p>
            <a:pPr algn="ctr"/>
            <a:r>
              <a:rPr lang="en-US" sz="3600" dirty="0" smtClean="0">
                <a:solidFill>
                  <a:schemeClr val="bg1"/>
                </a:solidFill>
              </a:rPr>
              <a:t>My Redeemer turns things around in my favor and causes the unexpected to happen (Isaiah 49:26; Isaiah 60:16).</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1443</Words>
  <Application>Microsoft Office PowerPoint</Application>
  <PresentationFormat>On-screen Show (4:3)</PresentationFormat>
  <Paragraphs>124</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86</cp:revision>
  <dcterms:created xsi:type="dcterms:W3CDTF">2006-08-16T00:00:00Z</dcterms:created>
  <dcterms:modified xsi:type="dcterms:W3CDTF">2015-02-14T13:58:56Z</dcterms:modified>
</cp:coreProperties>
</file>