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5-09-13-Marriage-and-Family-Part-4-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9-13-Marriage-and-Family-Part-4-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970074"/>
            <a:ext cx="9144000" cy="2308324"/>
          </a:xfrm>
          <a:prstGeom prst="rect">
            <a:avLst/>
          </a:prstGeom>
          <a:noFill/>
        </p:spPr>
        <p:txBody>
          <a:bodyPr wrap="square" rtlCol="0">
            <a:spAutoFit/>
          </a:bodyPr>
          <a:lstStyle/>
          <a:p>
            <a:pPr algn="ctr"/>
            <a:r>
              <a:rPr lang="en-US" sz="3600" dirty="0" smtClean="0">
                <a:solidFill>
                  <a:schemeClr val="bg1"/>
                </a:solidFill>
              </a:rPr>
              <a:t>For healthy, meaningful communication to occur we need :</a:t>
            </a:r>
          </a:p>
          <a:p>
            <a:pPr algn="ctr"/>
            <a:endParaRPr lang="en-US" sz="3600" dirty="0" smtClean="0">
              <a:solidFill>
                <a:schemeClr val="bg1"/>
              </a:solidFill>
            </a:endParaRPr>
          </a:p>
          <a:p>
            <a:pPr algn="ctr"/>
            <a:r>
              <a:rPr lang="en-US" sz="3600" dirty="0" smtClean="0">
                <a:solidFill>
                  <a:schemeClr val="bg1"/>
                </a:solidFill>
              </a:rPr>
              <a:t>Time, Trust, </a:t>
            </a:r>
            <a:r>
              <a:rPr lang="en-US" sz="3600" dirty="0" smtClean="0">
                <a:solidFill>
                  <a:srgbClr val="FFFF00"/>
                </a:solidFill>
              </a:rPr>
              <a:t>TRANSPARENCY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1384995"/>
          </a:xfrm>
          <a:prstGeom prst="rect">
            <a:avLst/>
          </a:prstGeom>
          <a:noFill/>
        </p:spPr>
        <p:txBody>
          <a:bodyPr wrap="square" rtlCol="0">
            <a:spAutoFit/>
          </a:bodyPr>
          <a:lstStyle/>
          <a:p>
            <a:pPr algn="ctr"/>
            <a:r>
              <a:rPr lang="en-US" sz="2800" dirty="0" smtClean="0">
                <a:solidFill>
                  <a:schemeClr val="bg1"/>
                </a:solidFill>
              </a:rPr>
              <a:t>On a scale of </a:t>
            </a:r>
            <a:r>
              <a:rPr lang="en-US" sz="2800" dirty="0" smtClean="0">
                <a:solidFill>
                  <a:srgbClr val="FFFF00"/>
                </a:solidFill>
              </a:rPr>
              <a:t>1 to 5 </a:t>
            </a:r>
            <a:r>
              <a:rPr lang="en-US" sz="2800" dirty="0" smtClean="0">
                <a:solidFill>
                  <a:schemeClr val="bg1"/>
                </a:solidFill>
              </a:rPr>
              <a:t>(</a:t>
            </a:r>
            <a:r>
              <a:rPr lang="en-US" sz="2800" dirty="0" smtClean="0">
                <a:solidFill>
                  <a:srgbClr val="FFFF00"/>
                </a:solidFill>
              </a:rPr>
              <a:t>1=never, 2=sometimes, 3=often, 4=most often, 5=Always true</a:t>
            </a:r>
            <a:r>
              <a:rPr lang="en-US" sz="2800" dirty="0" smtClean="0">
                <a:solidFill>
                  <a:schemeClr val="bg1"/>
                </a:solidFill>
              </a:rPr>
              <a:t>) rate what you feel about communication between you and your spouse at present:</a:t>
            </a:r>
            <a:endParaRPr lang="en-US" sz="2800" dirty="0" smtClean="0">
              <a:solidFill>
                <a:srgbClr val="FFFF00"/>
              </a:solidFill>
            </a:endParaRPr>
          </a:p>
        </p:txBody>
      </p:sp>
      <p:sp>
        <p:nvSpPr>
          <p:cNvPr id="4" name="TextBox 3"/>
          <p:cNvSpPr txBox="1"/>
          <p:nvPr/>
        </p:nvSpPr>
        <p:spPr>
          <a:xfrm>
            <a:off x="0" y="4713982"/>
            <a:ext cx="7619999" cy="1077218"/>
          </a:xfrm>
          <a:prstGeom prst="rect">
            <a:avLst/>
          </a:prstGeom>
          <a:noFill/>
        </p:spPr>
        <p:txBody>
          <a:bodyPr wrap="square" rtlCol="0">
            <a:spAutoFit/>
          </a:bodyPr>
          <a:lstStyle/>
          <a:p>
            <a:r>
              <a:rPr lang="en-US" sz="3200" i="1" dirty="0" smtClean="0">
                <a:solidFill>
                  <a:srgbClr val="FFFF00"/>
                </a:solidFill>
              </a:rPr>
              <a:t>I feel we have adequate time for meaningful conversations during the week</a:t>
            </a:r>
            <a:endParaRPr lang="en-US" sz="3200" i="1" dirty="0">
              <a:solidFill>
                <a:srgbClr val="FFFF00"/>
              </a:solidFill>
            </a:endParaRPr>
          </a:p>
        </p:txBody>
      </p:sp>
      <p:sp>
        <p:nvSpPr>
          <p:cNvPr id="5" name="Rectangle 4"/>
          <p:cNvSpPr/>
          <p:nvPr/>
        </p:nvSpPr>
        <p:spPr>
          <a:xfrm>
            <a:off x="7924800" y="4724400"/>
            <a:ext cx="914400" cy="9144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1384995"/>
          </a:xfrm>
          <a:prstGeom prst="rect">
            <a:avLst/>
          </a:prstGeom>
          <a:noFill/>
        </p:spPr>
        <p:txBody>
          <a:bodyPr wrap="square" rtlCol="0">
            <a:spAutoFit/>
          </a:bodyPr>
          <a:lstStyle/>
          <a:p>
            <a:pPr algn="ctr"/>
            <a:r>
              <a:rPr lang="en-US" sz="2800" dirty="0" smtClean="0">
                <a:solidFill>
                  <a:schemeClr val="bg1"/>
                </a:solidFill>
              </a:rPr>
              <a:t>On a scale of </a:t>
            </a:r>
            <a:r>
              <a:rPr lang="en-US" sz="2800" dirty="0" smtClean="0">
                <a:solidFill>
                  <a:srgbClr val="FFFF00"/>
                </a:solidFill>
              </a:rPr>
              <a:t>1 to 5 </a:t>
            </a:r>
            <a:r>
              <a:rPr lang="en-US" sz="2800" dirty="0" smtClean="0">
                <a:solidFill>
                  <a:schemeClr val="bg1"/>
                </a:solidFill>
              </a:rPr>
              <a:t>(</a:t>
            </a:r>
            <a:r>
              <a:rPr lang="en-US" sz="2800" dirty="0" smtClean="0">
                <a:solidFill>
                  <a:srgbClr val="FFFF00"/>
                </a:solidFill>
              </a:rPr>
              <a:t>1=never, 2=sometimes, 3=often, 4=most often, 5=Always true</a:t>
            </a:r>
            <a:r>
              <a:rPr lang="en-US" sz="2800" dirty="0" smtClean="0">
                <a:solidFill>
                  <a:schemeClr val="bg1"/>
                </a:solidFill>
              </a:rPr>
              <a:t>) rate what you feel about communication between you and your spouse at present:</a:t>
            </a:r>
            <a:endParaRPr lang="en-US" sz="2800" dirty="0" smtClean="0">
              <a:solidFill>
                <a:srgbClr val="FFFF00"/>
              </a:solidFill>
            </a:endParaRPr>
          </a:p>
        </p:txBody>
      </p:sp>
      <p:sp>
        <p:nvSpPr>
          <p:cNvPr id="4" name="TextBox 3"/>
          <p:cNvSpPr txBox="1"/>
          <p:nvPr/>
        </p:nvSpPr>
        <p:spPr>
          <a:xfrm>
            <a:off x="0" y="4713982"/>
            <a:ext cx="7619999" cy="1077218"/>
          </a:xfrm>
          <a:prstGeom prst="rect">
            <a:avLst/>
          </a:prstGeom>
          <a:noFill/>
        </p:spPr>
        <p:txBody>
          <a:bodyPr wrap="square" rtlCol="0">
            <a:spAutoFit/>
          </a:bodyPr>
          <a:lstStyle/>
          <a:p>
            <a:r>
              <a:rPr lang="en-US" sz="3200" i="1" dirty="0" smtClean="0">
                <a:solidFill>
                  <a:srgbClr val="FFFF00"/>
                </a:solidFill>
              </a:rPr>
              <a:t>I feel we have adequate time for meaningful conversations over the weekend</a:t>
            </a:r>
            <a:endParaRPr lang="en-US" sz="3200" i="1" dirty="0">
              <a:solidFill>
                <a:srgbClr val="FFFF00"/>
              </a:solidFill>
            </a:endParaRPr>
          </a:p>
        </p:txBody>
      </p:sp>
      <p:sp>
        <p:nvSpPr>
          <p:cNvPr id="5" name="Rectangle 4"/>
          <p:cNvSpPr/>
          <p:nvPr/>
        </p:nvSpPr>
        <p:spPr>
          <a:xfrm>
            <a:off x="7924800" y="4724400"/>
            <a:ext cx="914400" cy="9144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1384995"/>
          </a:xfrm>
          <a:prstGeom prst="rect">
            <a:avLst/>
          </a:prstGeom>
          <a:noFill/>
        </p:spPr>
        <p:txBody>
          <a:bodyPr wrap="square" rtlCol="0">
            <a:spAutoFit/>
          </a:bodyPr>
          <a:lstStyle/>
          <a:p>
            <a:pPr algn="ctr"/>
            <a:r>
              <a:rPr lang="en-US" sz="2800" dirty="0" smtClean="0">
                <a:solidFill>
                  <a:schemeClr val="bg1"/>
                </a:solidFill>
              </a:rPr>
              <a:t>On a scale of </a:t>
            </a:r>
            <a:r>
              <a:rPr lang="en-US" sz="2800" dirty="0" smtClean="0">
                <a:solidFill>
                  <a:srgbClr val="FFFF00"/>
                </a:solidFill>
              </a:rPr>
              <a:t>1 to 5 </a:t>
            </a:r>
            <a:r>
              <a:rPr lang="en-US" sz="2800" dirty="0" smtClean="0">
                <a:solidFill>
                  <a:schemeClr val="bg1"/>
                </a:solidFill>
              </a:rPr>
              <a:t>(</a:t>
            </a:r>
            <a:r>
              <a:rPr lang="en-US" sz="2800" dirty="0" smtClean="0">
                <a:solidFill>
                  <a:srgbClr val="FFFF00"/>
                </a:solidFill>
              </a:rPr>
              <a:t>1=never, 2=sometimes, 3=often, 4=most often, 5=Always true</a:t>
            </a:r>
            <a:r>
              <a:rPr lang="en-US" sz="2800" dirty="0" smtClean="0">
                <a:solidFill>
                  <a:schemeClr val="bg1"/>
                </a:solidFill>
              </a:rPr>
              <a:t>) rate what you feel about communication between you and your spouse at present:</a:t>
            </a:r>
            <a:endParaRPr lang="en-US" sz="2800" dirty="0" smtClean="0">
              <a:solidFill>
                <a:srgbClr val="FFFF00"/>
              </a:solidFill>
            </a:endParaRPr>
          </a:p>
        </p:txBody>
      </p:sp>
      <p:sp>
        <p:nvSpPr>
          <p:cNvPr id="4" name="TextBox 3"/>
          <p:cNvSpPr txBox="1"/>
          <p:nvPr/>
        </p:nvSpPr>
        <p:spPr>
          <a:xfrm>
            <a:off x="0" y="4713982"/>
            <a:ext cx="7619999" cy="584775"/>
          </a:xfrm>
          <a:prstGeom prst="rect">
            <a:avLst/>
          </a:prstGeom>
          <a:noFill/>
        </p:spPr>
        <p:txBody>
          <a:bodyPr wrap="square" rtlCol="0">
            <a:spAutoFit/>
          </a:bodyPr>
          <a:lstStyle/>
          <a:p>
            <a:r>
              <a:rPr lang="en-US" sz="3200" i="1" dirty="0" smtClean="0">
                <a:solidFill>
                  <a:srgbClr val="FFFF00"/>
                </a:solidFill>
              </a:rPr>
              <a:t>I feel free to express myself</a:t>
            </a:r>
            <a:endParaRPr lang="en-US" sz="3200" i="1" dirty="0">
              <a:solidFill>
                <a:srgbClr val="FFFF00"/>
              </a:solidFill>
            </a:endParaRPr>
          </a:p>
        </p:txBody>
      </p:sp>
      <p:sp>
        <p:nvSpPr>
          <p:cNvPr id="5" name="Rectangle 4"/>
          <p:cNvSpPr/>
          <p:nvPr/>
        </p:nvSpPr>
        <p:spPr>
          <a:xfrm>
            <a:off x="7924800" y="4724400"/>
            <a:ext cx="914400" cy="9144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1384995"/>
          </a:xfrm>
          <a:prstGeom prst="rect">
            <a:avLst/>
          </a:prstGeom>
          <a:noFill/>
        </p:spPr>
        <p:txBody>
          <a:bodyPr wrap="square" rtlCol="0">
            <a:spAutoFit/>
          </a:bodyPr>
          <a:lstStyle/>
          <a:p>
            <a:pPr algn="ctr"/>
            <a:r>
              <a:rPr lang="en-US" sz="2800" dirty="0" smtClean="0">
                <a:solidFill>
                  <a:schemeClr val="bg1"/>
                </a:solidFill>
              </a:rPr>
              <a:t>On a scale of </a:t>
            </a:r>
            <a:r>
              <a:rPr lang="en-US" sz="2800" dirty="0" smtClean="0">
                <a:solidFill>
                  <a:srgbClr val="FFFF00"/>
                </a:solidFill>
              </a:rPr>
              <a:t>1 to 5 </a:t>
            </a:r>
            <a:r>
              <a:rPr lang="en-US" sz="2800" dirty="0" smtClean="0">
                <a:solidFill>
                  <a:schemeClr val="bg1"/>
                </a:solidFill>
              </a:rPr>
              <a:t>(</a:t>
            </a:r>
            <a:r>
              <a:rPr lang="en-US" sz="2800" dirty="0" smtClean="0">
                <a:solidFill>
                  <a:srgbClr val="FFFF00"/>
                </a:solidFill>
              </a:rPr>
              <a:t>1=never, 2=sometimes, 3=often, 4=most often, 5=Always true</a:t>
            </a:r>
            <a:r>
              <a:rPr lang="en-US" sz="2800" dirty="0" smtClean="0">
                <a:solidFill>
                  <a:schemeClr val="bg1"/>
                </a:solidFill>
              </a:rPr>
              <a:t>) rate what you feel about communication between you and your spouse at present:</a:t>
            </a:r>
            <a:endParaRPr lang="en-US" sz="2800" dirty="0" smtClean="0">
              <a:solidFill>
                <a:srgbClr val="FFFF00"/>
              </a:solidFill>
            </a:endParaRPr>
          </a:p>
        </p:txBody>
      </p:sp>
      <p:sp>
        <p:nvSpPr>
          <p:cNvPr id="4" name="TextBox 3"/>
          <p:cNvSpPr txBox="1"/>
          <p:nvPr/>
        </p:nvSpPr>
        <p:spPr>
          <a:xfrm>
            <a:off x="0" y="4713982"/>
            <a:ext cx="7619999" cy="1077218"/>
          </a:xfrm>
          <a:prstGeom prst="rect">
            <a:avLst/>
          </a:prstGeom>
          <a:noFill/>
        </p:spPr>
        <p:txBody>
          <a:bodyPr wrap="square" rtlCol="0">
            <a:spAutoFit/>
          </a:bodyPr>
          <a:lstStyle/>
          <a:p>
            <a:r>
              <a:rPr lang="en-US" sz="3200" i="1" dirty="0" smtClean="0">
                <a:solidFill>
                  <a:srgbClr val="FFFF00"/>
                </a:solidFill>
              </a:rPr>
              <a:t>I feel my spouse pays attention when I am speaking</a:t>
            </a:r>
            <a:endParaRPr lang="en-US" sz="3200" i="1" dirty="0">
              <a:solidFill>
                <a:srgbClr val="FFFF00"/>
              </a:solidFill>
            </a:endParaRPr>
          </a:p>
        </p:txBody>
      </p:sp>
      <p:sp>
        <p:nvSpPr>
          <p:cNvPr id="5" name="Rectangle 4"/>
          <p:cNvSpPr/>
          <p:nvPr/>
        </p:nvSpPr>
        <p:spPr>
          <a:xfrm>
            <a:off x="7924800" y="4724400"/>
            <a:ext cx="914400" cy="9144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1384995"/>
          </a:xfrm>
          <a:prstGeom prst="rect">
            <a:avLst/>
          </a:prstGeom>
          <a:noFill/>
        </p:spPr>
        <p:txBody>
          <a:bodyPr wrap="square" rtlCol="0">
            <a:spAutoFit/>
          </a:bodyPr>
          <a:lstStyle/>
          <a:p>
            <a:pPr algn="ctr"/>
            <a:r>
              <a:rPr lang="en-US" sz="2800" dirty="0" smtClean="0">
                <a:solidFill>
                  <a:schemeClr val="bg1"/>
                </a:solidFill>
              </a:rPr>
              <a:t>On a scale of </a:t>
            </a:r>
            <a:r>
              <a:rPr lang="en-US" sz="2800" dirty="0" smtClean="0">
                <a:solidFill>
                  <a:srgbClr val="FFFF00"/>
                </a:solidFill>
              </a:rPr>
              <a:t>1 to 5 </a:t>
            </a:r>
            <a:r>
              <a:rPr lang="en-US" sz="2800" dirty="0" smtClean="0">
                <a:solidFill>
                  <a:schemeClr val="bg1"/>
                </a:solidFill>
              </a:rPr>
              <a:t>(</a:t>
            </a:r>
            <a:r>
              <a:rPr lang="en-US" sz="2800" dirty="0" smtClean="0">
                <a:solidFill>
                  <a:srgbClr val="FFFF00"/>
                </a:solidFill>
              </a:rPr>
              <a:t>1=never, 2=sometimes, 3=often, 4=most often, 5=Always true</a:t>
            </a:r>
            <a:r>
              <a:rPr lang="en-US" sz="2800" dirty="0" smtClean="0">
                <a:solidFill>
                  <a:schemeClr val="bg1"/>
                </a:solidFill>
              </a:rPr>
              <a:t>) rate what you feel about communication between you and your spouse at present:</a:t>
            </a:r>
            <a:endParaRPr lang="en-US" sz="2800" dirty="0" smtClean="0">
              <a:solidFill>
                <a:srgbClr val="FFFF00"/>
              </a:solidFill>
            </a:endParaRPr>
          </a:p>
        </p:txBody>
      </p:sp>
      <p:sp>
        <p:nvSpPr>
          <p:cNvPr id="4" name="TextBox 3"/>
          <p:cNvSpPr txBox="1"/>
          <p:nvPr/>
        </p:nvSpPr>
        <p:spPr>
          <a:xfrm>
            <a:off x="0" y="4713982"/>
            <a:ext cx="7619999" cy="584775"/>
          </a:xfrm>
          <a:prstGeom prst="rect">
            <a:avLst/>
          </a:prstGeom>
          <a:noFill/>
        </p:spPr>
        <p:txBody>
          <a:bodyPr wrap="square" rtlCol="0">
            <a:spAutoFit/>
          </a:bodyPr>
          <a:lstStyle/>
          <a:p>
            <a:r>
              <a:rPr lang="en-US" sz="3200" i="1" dirty="0" smtClean="0">
                <a:solidFill>
                  <a:srgbClr val="FFFF00"/>
                </a:solidFill>
              </a:rPr>
              <a:t>I feel I am being understood</a:t>
            </a:r>
            <a:endParaRPr lang="en-US" sz="3200" i="1" dirty="0">
              <a:solidFill>
                <a:srgbClr val="FFFF00"/>
              </a:solidFill>
            </a:endParaRPr>
          </a:p>
        </p:txBody>
      </p:sp>
      <p:sp>
        <p:nvSpPr>
          <p:cNvPr id="5" name="Rectangle 4"/>
          <p:cNvSpPr/>
          <p:nvPr/>
        </p:nvSpPr>
        <p:spPr>
          <a:xfrm>
            <a:off x="7924800" y="4724400"/>
            <a:ext cx="914400" cy="9144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1384995"/>
          </a:xfrm>
          <a:prstGeom prst="rect">
            <a:avLst/>
          </a:prstGeom>
          <a:noFill/>
        </p:spPr>
        <p:txBody>
          <a:bodyPr wrap="square" rtlCol="0">
            <a:spAutoFit/>
          </a:bodyPr>
          <a:lstStyle/>
          <a:p>
            <a:pPr algn="ctr"/>
            <a:r>
              <a:rPr lang="en-US" sz="2800" dirty="0" smtClean="0">
                <a:solidFill>
                  <a:schemeClr val="bg1"/>
                </a:solidFill>
              </a:rPr>
              <a:t>On a scale of </a:t>
            </a:r>
            <a:r>
              <a:rPr lang="en-US" sz="2800" dirty="0" smtClean="0">
                <a:solidFill>
                  <a:srgbClr val="FFFF00"/>
                </a:solidFill>
              </a:rPr>
              <a:t>1 to 5 </a:t>
            </a:r>
            <a:r>
              <a:rPr lang="en-US" sz="2800" dirty="0" smtClean="0">
                <a:solidFill>
                  <a:schemeClr val="bg1"/>
                </a:solidFill>
              </a:rPr>
              <a:t>(</a:t>
            </a:r>
            <a:r>
              <a:rPr lang="en-US" sz="2800" dirty="0" smtClean="0">
                <a:solidFill>
                  <a:srgbClr val="FFFF00"/>
                </a:solidFill>
              </a:rPr>
              <a:t>1=never, 2=sometimes, 3=often, 4=most often, 5=Always true</a:t>
            </a:r>
            <a:r>
              <a:rPr lang="en-US" sz="2800" dirty="0" smtClean="0">
                <a:solidFill>
                  <a:schemeClr val="bg1"/>
                </a:solidFill>
              </a:rPr>
              <a:t>) rate what you feel about communication between you and your spouse at present:</a:t>
            </a:r>
            <a:endParaRPr lang="en-US" sz="2800" dirty="0" smtClean="0">
              <a:solidFill>
                <a:srgbClr val="FFFF00"/>
              </a:solidFill>
            </a:endParaRPr>
          </a:p>
        </p:txBody>
      </p:sp>
      <p:sp>
        <p:nvSpPr>
          <p:cNvPr id="4" name="TextBox 3"/>
          <p:cNvSpPr txBox="1"/>
          <p:nvPr/>
        </p:nvSpPr>
        <p:spPr>
          <a:xfrm>
            <a:off x="0" y="4713982"/>
            <a:ext cx="7619999" cy="1077218"/>
          </a:xfrm>
          <a:prstGeom prst="rect">
            <a:avLst/>
          </a:prstGeom>
          <a:noFill/>
        </p:spPr>
        <p:txBody>
          <a:bodyPr wrap="square" rtlCol="0">
            <a:spAutoFit/>
          </a:bodyPr>
          <a:lstStyle/>
          <a:p>
            <a:r>
              <a:rPr lang="en-US" sz="3200" i="1" dirty="0" smtClean="0">
                <a:solidFill>
                  <a:srgbClr val="FFFF00"/>
                </a:solidFill>
              </a:rPr>
              <a:t>I am not afraid that my speaking will lead into an argument</a:t>
            </a:r>
            <a:endParaRPr lang="en-US" sz="3200" i="1" dirty="0">
              <a:solidFill>
                <a:srgbClr val="FFFF00"/>
              </a:solidFill>
            </a:endParaRPr>
          </a:p>
        </p:txBody>
      </p:sp>
      <p:sp>
        <p:nvSpPr>
          <p:cNvPr id="5" name="Rectangle 4"/>
          <p:cNvSpPr/>
          <p:nvPr/>
        </p:nvSpPr>
        <p:spPr>
          <a:xfrm>
            <a:off x="7924800" y="4724400"/>
            <a:ext cx="914400" cy="9144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1384995"/>
          </a:xfrm>
          <a:prstGeom prst="rect">
            <a:avLst/>
          </a:prstGeom>
          <a:noFill/>
        </p:spPr>
        <p:txBody>
          <a:bodyPr wrap="square" rtlCol="0">
            <a:spAutoFit/>
          </a:bodyPr>
          <a:lstStyle/>
          <a:p>
            <a:pPr algn="ctr"/>
            <a:r>
              <a:rPr lang="en-US" sz="2800" dirty="0" smtClean="0">
                <a:solidFill>
                  <a:schemeClr val="bg1"/>
                </a:solidFill>
              </a:rPr>
              <a:t>On a scale of </a:t>
            </a:r>
            <a:r>
              <a:rPr lang="en-US" sz="2800" dirty="0" smtClean="0">
                <a:solidFill>
                  <a:srgbClr val="FFFF00"/>
                </a:solidFill>
              </a:rPr>
              <a:t>1 to 5 </a:t>
            </a:r>
            <a:r>
              <a:rPr lang="en-US" sz="2800" dirty="0" smtClean="0">
                <a:solidFill>
                  <a:schemeClr val="bg1"/>
                </a:solidFill>
              </a:rPr>
              <a:t>(</a:t>
            </a:r>
            <a:r>
              <a:rPr lang="en-US" sz="2800" dirty="0" smtClean="0">
                <a:solidFill>
                  <a:srgbClr val="FFFF00"/>
                </a:solidFill>
              </a:rPr>
              <a:t>1=never, 2=sometimes, 3=often, 4=most often, 5=Always true</a:t>
            </a:r>
            <a:r>
              <a:rPr lang="en-US" sz="2800" dirty="0" smtClean="0">
                <a:solidFill>
                  <a:schemeClr val="bg1"/>
                </a:solidFill>
              </a:rPr>
              <a:t>) rate what you feel about communication between you and your spouse at present:</a:t>
            </a:r>
            <a:endParaRPr lang="en-US" sz="2800" dirty="0" smtClean="0">
              <a:solidFill>
                <a:srgbClr val="FFFF00"/>
              </a:solidFill>
            </a:endParaRPr>
          </a:p>
        </p:txBody>
      </p:sp>
      <p:sp>
        <p:nvSpPr>
          <p:cNvPr id="4" name="TextBox 3"/>
          <p:cNvSpPr txBox="1"/>
          <p:nvPr/>
        </p:nvSpPr>
        <p:spPr>
          <a:xfrm>
            <a:off x="0" y="4713982"/>
            <a:ext cx="7619999" cy="1569660"/>
          </a:xfrm>
          <a:prstGeom prst="rect">
            <a:avLst/>
          </a:prstGeom>
          <a:noFill/>
        </p:spPr>
        <p:txBody>
          <a:bodyPr wrap="square" rtlCol="0">
            <a:spAutoFit/>
          </a:bodyPr>
          <a:lstStyle/>
          <a:p>
            <a:r>
              <a:rPr lang="en-US" sz="3200" i="1" dirty="0" smtClean="0">
                <a:solidFill>
                  <a:srgbClr val="FFFF00"/>
                </a:solidFill>
              </a:rPr>
              <a:t>I feel that we understand each others' perspectives and frame of reference when we communicate</a:t>
            </a:r>
            <a:endParaRPr lang="en-US" sz="3200" i="1" dirty="0">
              <a:solidFill>
                <a:srgbClr val="FFFF00"/>
              </a:solidFill>
            </a:endParaRPr>
          </a:p>
        </p:txBody>
      </p:sp>
      <p:sp>
        <p:nvSpPr>
          <p:cNvPr id="5" name="Rectangle 4"/>
          <p:cNvSpPr/>
          <p:nvPr/>
        </p:nvSpPr>
        <p:spPr>
          <a:xfrm>
            <a:off x="7924800" y="4724400"/>
            <a:ext cx="914400" cy="9144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1384995"/>
          </a:xfrm>
          <a:prstGeom prst="rect">
            <a:avLst/>
          </a:prstGeom>
          <a:noFill/>
        </p:spPr>
        <p:txBody>
          <a:bodyPr wrap="square" rtlCol="0">
            <a:spAutoFit/>
          </a:bodyPr>
          <a:lstStyle/>
          <a:p>
            <a:pPr algn="ctr"/>
            <a:r>
              <a:rPr lang="en-US" sz="2800" dirty="0" smtClean="0">
                <a:solidFill>
                  <a:schemeClr val="bg1"/>
                </a:solidFill>
              </a:rPr>
              <a:t>On a scale of </a:t>
            </a:r>
            <a:r>
              <a:rPr lang="en-US" sz="2800" dirty="0" smtClean="0">
                <a:solidFill>
                  <a:srgbClr val="FFFF00"/>
                </a:solidFill>
              </a:rPr>
              <a:t>1 to 5 </a:t>
            </a:r>
            <a:r>
              <a:rPr lang="en-US" sz="2800" dirty="0" smtClean="0">
                <a:solidFill>
                  <a:schemeClr val="bg1"/>
                </a:solidFill>
              </a:rPr>
              <a:t>(</a:t>
            </a:r>
            <a:r>
              <a:rPr lang="en-US" sz="2800" dirty="0" smtClean="0">
                <a:solidFill>
                  <a:srgbClr val="FFFF00"/>
                </a:solidFill>
              </a:rPr>
              <a:t>1=never, 2=sometimes, 3=often, 4=most often, 5=Always true</a:t>
            </a:r>
            <a:r>
              <a:rPr lang="en-US" sz="2800" dirty="0" smtClean="0">
                <a:solidFill>
                  <a:schemeClr val="bg1"/>
                </a:solidFill>
              </a:rPr>
              <a:t>) rate what you feel about communication between you and your spouse at present:</a:t>
            </a:r>
            <a:endParaRPr lang="en-US" sz="2800" dirty="0" smtClean="0">
              <a:solidFill>
                <a:srgbClr val="FFFF00"/>
              </a:solidFill>
            </a:endParaRPr>
          </a:p>
        </p:txBody>
      </p:sp>
      <p:sp>
        <p:nvSpPr>
          <p:cNvPr id="4" name="TextBox 3"/>
          <p:cNvSpPr txBox="1"/>
          <p:nvPr/>
        </p:nvSpPr>
        <p:spPr>
          <a:xfrm>
            <a:off x="0" y="4713982"/>
            <a:ext cx="7619999" cy="1077218"/>
          </a:xfrm>
          <a:prstGeom prst="rect">
            <a:avLst/>
          </a:prstGeom>
          <a:noFill/>
        </p:spPr>
        <p:txBody>
          <a:bodyPr wrap="square" rtlCol="0">
            <a:spAutoFit/>
          </a:bodyPr>
          <a:lstStyle/>
          <a:p>
            <a:r>
              <a:rPr lang="en-US" sz="3200" i="1" dirty="0" smtClean="0">
                <a:solidFill>
                  <a:srgbClr val="FFFF00"/>
                </a:solidFill>
              </a:rPr>
              <a:t>I can talk at the level of friendship and intimacy</a:t>
            </a:r>
            <a:endParaRPr lang="en-US" sz="3200" i="1" dirty="0">
              <a:solidFill>
                <a:srgbClr val="FFFF00"/>
              </a:solidFill>
            </a:endParaRPr>
          </a:p>
        </p:txBody>
      </p:sp>
      <p:sp>
        <p:nvSpPr>
          <p:cNvPr id="5" name="Rectangle 4"/>
          <p:cNvSpPr/>
          <p:nvPr/>
        </p:nvSpPr>
        <p:spPr>
          <a:xfrm>
            <a:off x="7924800" y="4724400"/>
            <a:ext cx="914400" cy="9144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1384995"/>
          </a:xfrm>
          <a:prstGeom prst="rect">
            <a:avLst/>
          </a:prstGeom>
          <a:noFill/>
        </p:spPr>
        <p:txBody>
          <a:bodyPr wrap="square" rtlCol="0">
            <a:spAutoFit/>
          </a:bodyPr>
          <a:lstStyle/>
          <a:p>
            <a:pPr algn="ctr"/>
            <a:r>
              <a:rPr lang="en-US" sz="2800" dirty="0" smtClean="0">
                <a:solidFill>
                  <a:schemeClr val="bg1"/>
                </a:solidFill>
              </a:rPr>
              <a:t>On a scale of </a:t>
            </a:r>
            <a:r>
              <a:rPr lang="en-US" sz="2800" dirty="0" smtClean="0">
                <a:solidFill>
                  <a:srgbClr val="FFFF00"/>
                </a:solidFill>
              </a:rPr>
              <a:t>1 to 5 </a:t>
            </a:r>
            <a:r>
              <a:rPr lang="en-US" sz="2800" dirty="0" smtClean="0">
                <a:solidFill>
                  <a:schemeClr val="bg1"/>
                </a:solidFill>
              </a:rPr>
              <a:t>(</a:t>
            </a:r>
            <a:r>
              <a:rPr lang="en-US" sz="2800" dirty="0" smtClean="0">
                <a:solidFill>
                  <a:srgbClr val="FFFF00"/>
                </a:solidFill>
              </a:rPr>
              <a:t>1=never, 2=sometimes, 3=often, 4=most often, 5=Always true</a:t>
            </a:r>
            <a:r>
              <a:rPr lang="en-US" sz="2800" dirty="0" smtClean="0">
                <a:solidFill>
                  <a:schemeClr val="bg1"/>
                </a:solidFill>
              </a:rPr>
              <a:t>) rate what you feel about communication between you and your spouse at present:</a:t>
            </a:r>
            <a:endParaRPr lang="en-US" sz="2800" dirty="0" smtClean="0">
              <a:solidFill>
                <a:srgbClr val="FFFF00"/>
              </a:solidFill>
            </a:endParaRPr>
          </a:p>
        </p:txBody>
      </p:sp>
      <p:sp>
        <p:nvSpPr>
          <p:cNvPr id="4" name="TextBox 3"/>
          <p:cNvSpPr txBox="1"/>
          <p:nvPr/>
        </p:nvSpPr>
        <p:spPr>
          <a:xfrm>
            <a:off x="0" y="4713982"/>
            <a:ext cx="7619999" cy="1077218"/>
          </a:xfrm>
          <a:prstGeom prst="rect">
            <a:avLst/>
          </a:prstGeom>
          <a:noFill/>
        </p:spPr>
        <p:txBody>
          <a:bodyPr wrap="square" rtlCol="0">
            <a:spAutoFit/>
          </a:bodyPr>
          <a:lstStyle/>
          <a:p>
            <a:r>
              <a:rPr lang="en-US" sz="3200" i="1" dirty="0" smtClean="0">
                <a:solidFill>
                  <a:srgbClr val="FFFF00"/>
                </a:solidFill>
              </a:rPr>
              <a:t>I feel safe and secure in sharing secrets, weaknesses and challenges</a:t>
            </a:r>
            <a:endParaRPr lang="en-US" sz="3200" i="1" dirty="0">
              <a:solidFill>
                <a:srgbClr val="FFFF00"/>
              </a:solidFill>
            </a:endParaRPr>
          </a:p>
        </p:txBody>
      </p:sp>
      <p:sp>
        <p:nvSpPr>
          <p:cNvPr id="5" name="Rectangle 4"/>
          <p:cNvSpPr/>
          <p:nvPr/>
        </p:nvSpPr>
        <p:spPr>
          <a:xfrm>
            <a:off x="7924800" y="4724400"/>
            <a:ext cx="914400" cy="9144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28800"/>
            <a:ext cx="9144000" cy="5078313"/>
          </a:xfrm>
          <a:prstGeom prst="rect">
            <a:avLst/>
          </a:prstGeom>
          <a:noFill/>
        </p:spPr>
        <p:txBody>
          <a:bodyPr wrap="square" rtlCol="0">
            <a:spAutoFit/>
          </a:bodyPr>
          <a:lstStyle/>
          <a:p>
            <a:pPr algn="ctr"/>
            <a:r>
              <a:rPr lang="en-US" sz="3600" dirty="0" smtClean="0">
                <a:solidFill>
                  <a:schemeClr val="bg1"/>
                </a:solidFill>
              </a:rPr>
              <a:t>What we have covered so far in this series:</a:t>
            </a:r>
          </a:p>
          <a:p>
            <a:pPr lvl="1"/>
            <a:endParaRPr lang="en-US" sz="3600" dirty="0" smtClean="0">
              <a:solidFill>
                <a:schemeClr val="bg1"/>
              </a:solidFill>
            </a:endParaRPr>
          </a:p>
          <a:p>
            <a:pPr lvl="1"/>
            <a:r>
              <a:rPr lang="en-US" sz="3600" dirty="0" smtClean="0">
                <a:solidFill>
                  <a:schemeClr val="bg1"/>
                </a:solidFill>
              </a:rPr>
              <a:t>Part 1:</a:t>
            </a:r>
          </a:p>
          <a:p>
            <a:pPr lvl="1"/>
            <a:r>
              <a:rPr lang="en-US" sz="3600" dirty="0" smtClean="0">
                <a:solidFill>
                  <a:schemeClr val="bg1"/>
                </a:solidFill>
              </a:rPr>
              <a:t>Understanding Marriage</a:t>
            </a:r>
          </a:p>
          <a:p>
            <a:pPr lvl="1"/>
            <a:r>
              <a:rPr lang="en-US" sz="3600" dirty="0" smtClean="0">
                <a:solidFill>
                  <a:schemeClr val="bg1"/>
                </a:solidFill>
              </a:rPr>
              <a:t>Preparing for Marriage</a:t>
            </a:r>
          </a:p>
          <a:p>
            <a:pPr lvl="1"/>
            <a:endParaRPr lang="en-US" sz="3600" dirty="0" smtClean="0">
              <a:solidFill>
                <a:schemeClr val="bg1"/>
              </a:solidFill>
            </a:endParaRPr>
          </a:p>
          <a:p>
            <a:pPr lvl="1"/>
            <a:r>
              <a:rPr lang="en-US" sz="3600" dirty="0" smtClean="0">
                <a:solidFill>
                  <a:schemeClr val="bg1"/>
                </a:solidFill>
              </a:rPr>
              <a:t>Part 2:</a:t>
            </a:r>
          </a:p>
          <a:p>
            <a:pPr lvl="1"/>
            <a:r>
              <a:rPr lang="en-US" sz="3600" dirty="0" smtClean="0">
                <a:solidFill>
                  <a:schemeClr val="bg1"/>
                </a:solidFill>
              </a:rPr>
              <a:t>Making the Choice</a:t>
            </a:r>
          </a:p>
          <a:p>
            <a:pPr lvl="1"/>
            <a:r>
              <a:rPr lang="en-US" sz="3600" dirty="0" smtClean="0">
                <a:solidFill>
                  <a:schemeClr val="bg1"/>
                </a:solidFill>
              </a:rPr>
              <a:t>Understanding Roles: Husband and Wife</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1384995"/>
          </a:xfrm>
          <a:prstGeom prst="rect">
            <a:avLst/>
          </a:prstGeom>
          <a:noFill/>
        </p:spPr>
        <p:txBody>
          <a:bodyPr wrap="square" rtlCol="0">
            <a:spAutoFit/>
          </a:bodyPr>
          <a:lstStyle/>
          <a:p>
            <a:pPr algn="ctr"/>
            <a:r>
              <a:rPr lang="en-US" sz="2800" dirty="0" smtClean="0">
                <a:solidFill>
                  <a:schemeClr val="bg1"/>
                </a:solidFill>
              </a:rPr>
              <a:t>On a scale of </a:t>
            </a:r>
            <a:r>
              <a:rPr lang="en-US" sz="2800" dirty="0" smtClean="0">
                <a:solidFill>
                  <a:srgbClr val="FFFF00"/>
                </a:solidFill>
              </a:rPr>
              <a:t>1 to 5 </a:t>
            </a:r>
            <a:r>
              <a:rPr lang="en-US" sz="2800" dirty="0" smtClean="0">
                <a:solidFill>
                  <a:schemeClr val="bg1"/>
                </a:solidFill>
              </a:rPr>
              <a:t>(</a:t>
            </a:r>
            <a:r>
              <a:rPr lang="en-US" sz="2800" dirty="0" smtClean="0">
                <a:solidFill>
                  <a:srgbClr val="FFFF00"/>
                </a:solidFill>
              </a:rPr>
              <a:t>1=never, 2=sometimes, 3=often, 4=most often, 5=Always true</a:t>
            </a:r>
            <a:r>
              <a:rPr lang="en-US" sz="2800" dirty="0" smtClean="0">
                <a:solidFill>
                  <a:schemeClr val="bg1"/>
                </a:solidFill>
              </a:rPr>
              <a:t>) rate what you feel about communication between you and your spouse at present:</a:t>
            </a:r>
            <a:endParaRPr lang="en-US" sz="2800" dirty="0" smtClean="0">
              <a:solidFill>
                <a:srgbClr val="FFFF00"/>
              </a:solidFill>
            </a:endParaRPr>
          </a:p>
        </p:txBody>
      </p:sp>
      <p:sp>
        <p:nvSpPr>
          <p:cNvPr id="4" name="TextBox 3"/>
          <p:cNvSpPr txBox="1"/>
          <p:nvPr/>
        </p:nvSpPr>
        <p:spPr>
          <a:xfrm>
            <a:off x="0" y="4713982"/>
            <a:ext cx="7619999" cy="584775"/>
          </a:xfrm>
          <a:prstGeom prst="rect">
            <a:avLst/>
          </a:prstGeom>
          <a:noFill/>
        </p:spPr>
        <p:txBody>
          <a:bodyPr wrap="square" rtlCol="0">
            <a:spAutoFit/>
          </a:bodyPr>
          <a:lstStyle/>
          <a:p>
            <a:r>
              <a:rPr lang="en-US" sz="3200" i="1" dirty="0" smtClean="0">
                <a:solidFill>
                  <a:srgbClr val="FFFF00"/>
                </a:solidFill>
              </a:rPr>
              <a:t>I feel my spouse trusts what I say</a:t>
            </a:r>
            <a:endParaRPr lang="en-US" sz="3200" i="1" dirty="0">
              <a:solidFill>
                <a:srgbClr val="FFFF00"/>
              </a:solidFill>
            </a:endParaRPr>
          </a:p>
        </p:txBody>
      </p:sp>
      <p:sp>
        <p:nvSpPr>
          <p:cNvPr id="5" name="Rectangle 4"/>
          <p:cNvSpPr/>
          <p:nvPr/>
        </p:nvSpPr>
        <p:spPr>
          <a:xfrm>
            <a:off x="7924800" y="4724400"/>
            <a:ext cx="914400" cy="9144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3143071"/>
            <a:ext cx="9144000" cy="1077218"/>
          </a:xfrm>
          <a:prstGeom prst="rect">
            <a:avLst/>
          </a:prstGeom>
          <a:noFill/>
        </p:spPr>
        <p:txBody>
          <a:bodyPr wrap="square" rtlCol="0">
            <a:spAutoFit/>
          </a:bodyPr>
          <a:lstStyle/>
          <a:p>
            <a:pPr algn="ctr"/>
            <a:r>
              <a:rPr lang="en-US" sz="3200" dirty="0" smtClean="0">
                <a:solidFill>
                  <a:schemeClr val="bg1"/>
                </a:solidFill>
              </a:rPr>
              <a:t>Communication - An Important Building Block for A Strong Marriage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590800"/>
            <a:ext cx="9144000" cy="3539430"/>
          </a:xfrm>
          <a:prstGeom prst="rect">
            <a:avLst/>
          </a:prstGeom>
          <a:noFill/>
        </p:spPr>
        <p:txBody>
          <a:bodyPr wrap="square" rtlCol="0">
            <a:spAutoFit/>
          </a:bodyPr>
          <a:lstStyle/>
          <a:p>
            <a:pPr algn="ctr"/>
            <a:r>
              <a:rPr lang="en-US" sz="3200" dirty="0" smtClean="0">
                <a:solidFill>
                  <a:schemeClr val="bg1"/>
                </a:solidFill>
              </a:rPr>
              <a:t>Meaningful and healthy communication helps your marriage in several ways:</a:t>
            </a:r>
          </a:p>
          <a:p>
            <a:endParaRPr lang="en-US" sz="3200" dirty="0" smtClean="0">
              <a:solidFill>
                <a:schemeClr val="bg1"/>
              </a:solidFill>
            </a:endParaRPr>
          </a:p>
          <a:p>
            <a:pPr lvl="2"/>
            <a:r>
              <a:rPr lang="en-US" sz="3200" dirty="0" smtClean="0">
                <a:solidFill>
                  <a:schemeClr val="bg1"/>
                </a:solidFill>
              </a:rPr>
              <a:t>(A) KNOW AND UNDERSTAND EACH OTHER</a:t>
            </a:r>
          </a:p>
          <a:p>
            <a:pPr lvl="2"/>
            <a:r>
              <a:rPr lang="en-US" sz="3200" dirty="0" smtClean="0">
                <a:solidFill>
                  <a:schemeClr val="bg1"/>
                </a:solidFill>
              </a:rPr>
              <a:t>(B) WORK AS A TEAM</a:t>
            </a:r>
          </a:p>
          <a:p>
            <a:pPr lvl="2"/>
            <a:r>
              <a:rPr lang="en-US" sz="3200" dirty="0" smtClean="0">
                <a:solidFill>
                  <a:schemeClr val="bg1"/>
                </a:solidFill>
              </a:rPr>
              <a:t>(C) SUPPORT EACH OTHER</a:t>
            </a:r>
          </a:p>
          <a:p>
            <a:pPr lvl="2"/>
            <a:r>
              <a:rPr lang="en-US" sz="3200" dirty="0" smtClean="0">
                <a:solidFill>
                  <a:schemeClr val="bg1"/>
                </a:solidFill>
              </a:rPr>
              <a:t>(D) RESOLVE ISSUES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590800"/>
            <a:ext cx="9144000" cy="3539430"/>
          </a:xfrm>
          <a:prstGeom prst="rect">
            <a:avLst/>
          </a:prstGeom>
          <a:noFill/>
        </p:spPr>
        <p:txBody>
          <a:bodyPr wrap="square" rtlCol="0">
            <a:spAutoFit/>
          </a:bodyPr>
          <a:lstStyle/>
          <a:p>
            <a:pPr algn="ctr"/>
            <a:r>
              <a:rPr lang="en-US" sz="3200" dirty="0" smtClean="0">
                <a:solidFill>
                  <a:schemeClr val="bg1"/>
                </a:solidFill>
              </a:rPr>
              <a:t>Meaningful and healthy communication helps your marriage in several ways:</a:t>
            </a:r>
          </a:p>
          <a:p>
            <a:endParaRPr lang="en-US" sz="3200" dirty="0" smtClean="0">
              <a:solidFill>
                <a:schemeClr val="bg1"/>
              </a:solidFill>
            </a:endParaRPr>
          </a:p>
          <a:p>
            <a:pPr lvl="2"/>
            <a:r>
              <a:rPr lang="en-US" sz="3200" dirty="0" smtClean="0">
                <a:solidFill>
                  <a:schemeClr val="bg1"/>
                </a:solidFill>
              </a:rPr>
              <a:t>(E) GROW SPIRITUALLY TOGETHER</a:t>
            </a:r>
          </a:p>
          <a:p>
            <a:pPr lvl="2"/>
            <a:r>
              <a:rPr lang="en-US" sz="3200" dirty="0" smtClean="0">
                <a:solidFill>
                  <a:schemeClr val="bg1"/>
                </a:solidFill>
              </a:rPr>
              <a:t>(F) GUARD YOUR MARRIAGE</a:t>
            </a:r>
          </a:p>
          <a:p>
            <a:pPr lvl="2"/>
            <a:r>
              <a:rPr lang="en-US" sz="3200" dirty="0" smtClean="0">
                <a:solidFill>
                  <a:schemeClr val="bg1"/>
                </a:solidFill>
              </a:rPr>
              <a:t>(G) NURTURE CHILDREN</a:t>
            </a:r>
          </a:p>
          <a:p>
            <a:pPr lvl="2"/>
            <a:r>
              <a:rPr lang="en-US" sz="3200" dirty="0" smtClean="0">
                <a:solidFill>
                  <a:schemeClr val="bg1"/>
                </a:solidFill>
              </a:rPr>
              <a:t>(H) CHERISH MEMORIES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590800"/>
            <a:ext cx="9144000" cy="1569660"/>
          </a:xfrm>
          <a:prstGeom prst="rect">
            <a:avLst/>
          </a:prstGeom>
          <a:noFill/>
        </p:spPr>
        <p:txBody>
          <a:bodyPr wrap="square" rtlCol="0">
            <a:spAutoFit/>
          </a:bodyPr>
          <a:lstStyle/>
          <a:p>
            <a:pPr algn="ctr"/>
            <a:r>
              <a:rPr lang="en-US" sz="3200" dirty="0" smtClean="0">
                <a:solidFill>
                  <a:schemeClr val="bg1"/>
                </a:solidFill>
              </a:rPr>
              <a:t>Meaningful Communication = </a:t>
            </a:r>
          </a:p>
          <a:p>
            <a:pPr algn="ctr"/>
            <a:endParaRPr lang="en-US" sz="3200" dirty="0" smtClean="0">
              <a:solidFill>
                <a:schemeClr val="bg1"/>
              </a:solidFill>
            </a:endParaRPr>
          </a:p>
          <a:p>
            <a:pPr algn="ctr"/>
            <a:r>
              <a:rPr lang="en-US" sz="3200" dirty="0" smtClean="0">
                <a:solidFill>
                  <a:schemeClr val="bg1"/>
                </a:solidFill>
              </a:rPr>
              <a:t>Attentive Listening + Genuinely Expressing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4093428"/>
          </a:xfrm>
          <a:prstGeom prst="rect">
            <a:avLst/>
          </a:prstGeom>
          <a:noFill/>
        </p:spPr>
        <p:txBody>
          <a:bodyPr wrap="square" rtlCol="0">
            <a:spAutoFit/>
          </a:bodyPr>
          <a:lstStyle/>
          <a:p>
            <a:pPr algn="ctr"/>
            <a:r>
              <a:rPr lang="en-US" sz="3200" dirty="0" smtClean="0">
                <a:solidFill>
                  <a:srgbClr val="FFFF00"/>
                </a:solidFill>
              </a:rPr>
              <a:t>Attentive Listening</a:t>
            </a:r>
          </a:p>
          <a:p>
            <a:pPr algn="ctr"/>
            <a:endParaRPr lang="en-US" sz="3200" dirty="0" smtClean="0">
              <a:solidFill>
                <a:schemeClr val="bg1"/>
              </a:solidFill>
            </a:endParaRPr>
          </a:p>
          <a:p>
            <a:r>
              <a:rPr lang="en-US" sz="2800" i="1" dirty="0" smtClean="0">
                <a:solidFill>
                  <a:schemeClr val="bg1"/>
                </a:solidFill>
              </a:rPr>
              <a:t>James 1:19 (GNB) </a:t>
            </a:r>
          </a:p>
          <a:p>
            <a:r>
              <a:rPr lang="en-US" sz="2800" i="1" dirty="0" smtClean="0">
                <a:solidFill>
                  <a:schemeClr val="bg1"/>
                </a:solidFill>
              </a:rPr>
              <a:t>Remember this, my dear friends! Everyone must be quick to listen, but slow to speak and slow to become angry. </a:t>
            </a:r>
          </a:p>
          <a:p>
            <a:endParaRPr lang="en-US" sz="2800" i="1" dirty="0" smtClean="0">
              <a:solidFill>
                <a:schemeClr val="bg1"/>
              </a:solidFill>
            </a:endParaRPr>
          </a:p>
          <a:p>
            <a:r>
              <a:rPr lang="en-US" sz="2800" i="1" dirty="0" smtClean="0">
                <a:solidFill>
                  <a:schemeClr val="bg1"/>
                </a:solidFill>
              </a:rPr>
              <a:t>Proverbs 18:13 (GNB) </a:t>
            </a:r>
          </a:p>
          <a:p>
            <a:r>
              <a:rPr lang="en-US" sz="2800" i="1" dirty="0" smtClean="0">
                <a:solidFill>
                  <a:schemeClr val="bg1"/>
                </a:solidFill>
              </a:rPr>
              <a:t>Listen before you answer. If you don't, you are being stupid and insulting.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4031873"/>
          </a:xfrm>
          <a:prstGeom prst="rect">
            <a:avLst/>
          </a:prstGeom>
          <a:noFill/>
        </p:spPr>
        <p:txBody>
          <a:bodyPr wrap="square" rtlCol="0">
            <a:spAutoFit/>
          </a:bodyPr>
          <a:lstStyle/>
          <a:p>
            <a:pPr algn="ctr"/>
            <a:r>
              <a:rPr lang="en-US" sz="3200" dirty="0" smtClean="0">
                <a:solidFill>
                  <a:srgbClr val="FFFF00"/>
                </a:solidFill>
              </a:rPr>
              <a:t>Attentive Listening</a:t>
            </a:r>
          </a:p>
          <a:p>
            <a:pPr algn="ctr"/>
            <a:endParaRPr lang="en-US" sz="3200" dirty="0" smtClean="0">
              <a:solidFill>
                <a:srgbClr val="FFFF00"/>
              </a:solidFill>
            </a:endParaRPr>
          </a:p>
          <a:p>
            <a:pPr lvl="5">
              <a:buFont typeface="Wingdings" pitchFamily="2" charset="2"/>
              <a:buChar char="ü"/>
            </a:pPr>
            <a:r>
              <a:rPr lang="en-US" sz="3200" dirty="0" smtClean="0">
                <a:solidFill>
                  <a:schemeClr val="bg1"/>
                </a:solidFill>
              </a:rPr>
              <a:t>Be attentive</a:t>
            </a:r>
          </a:p>
          <a:p>
            <a:pPr lvl="5">
              <a:buFont typeface="Wingdings" pitchFamily="2" charset="2"/>
              <a:buChar char="ü"/>
            </a:pPr>
            <a:r>
              <a:rPr lang="en-US" sz="3200" dirty="0" smtClean="0">
                <a:solidFill>
                  <a:schemeClr val="bg1"/>
                </a:solidFill>
              </a:rPr>
              <a:t>Be open</a:t>
            </a:r>
          </a:p>
          <a:p>
            <a:pPr lvl="5">
              <a:buFont typeface="Wingdings" pitchFamily="2" charset="2"/>
              <a:buChar char="ü"/>
            </a:pPr>
            <a:r>
              <a:rPr lang="en-US" sz="3200" dirty="0" smtClean="0">
                <a:solidFill>
                  <a:schemeClr val="bg1"/>
                </a:solidFill>
              </a:rPr>
              <a:t>Be patient</a:t>
            </a:r>
          </a:p>
          <a:p>
            <a:pPr lvl="5">
              <a:buFont typeface="Wingdings" pitchFamily="2" charset="2"/>
              <a:buChar char="ü"/>
            </a:pPr>
            <a:r>
              <a:rPr lang="en-US" sz="3200" dirty="0" smtClean="0">
                <a:solidFill>
                  <a:schemeClr val="bg1"/>
                </a:solidFill>
              </a:rPr>
              <a:t>Be clear of what was said</a:t>
            </a:r>
          </a:p>
          <a:p>
            <a:pPr lvl="5">
              <a:buFont typeface="Wingdings" pitchFamily="2" charset="2"/>
              <a:buChar char="ü"/>
            </a:pPr>
            <a:r>
              <a:rPr lang="en-US" sz="3200" dirty="0" smtClean="0">
                <a:solidFill>
                  <a:schemeClr val="bg1"/>
                </a:solidFill>
              </a:rPr>
              <a:t>Be responsive</a:t>
            </a:r>
          </a:p>
          <a:p>
            <a:pPr lvl="5">
              <a:buFont typeface="Wingdings" pitchFamily="2" charset="2"/>
              <a:buChar char="ü"/>
            </a:pPr>
            <a:r>
              <a:rPr lang="en-US" sz="3200" dirty="0" smtClean="0">
                <a:solidFill>
                  <a:schemeClr val="bg1"/>
                </a:solidFill>
              </a:rPr>
              <a:t>Be sensitive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4093428"/>
          </a:xfrm>
          <a:prstGeom prst="rect">
            <a:avLst/>
          </a:prstGeom>
          <a:noFill/>
        </p:spPr>
        <p:txBody>
          <a:bodyPr wrap="square" rtlCol="0">
            <a:spAutoFit/>
          </a:bodyPr>
          <a:lstStyle/>
          <a:p>
            <a:pPr algn="ctr"/>
            <a:r>
              <a:rPr lang="en-US" sz="3200" dirty="0" smtClean="0">
                <a:solidFill>
                  <a:srgbClr val="FFFF00"/>
                </a:solidFill>
              </a:rPr>
              <a:t>Genuinely Expressing</a:t>
            </a:r>
          </a:p>
          <a:p>
            <a:endParaRPr lang="en-US" sz="3200" dirty="0" smtClean="0">
              <a:solidFill>
                <a:schemeClr val="bg1"/>
              </a:solidFill>
            </a:endParaRPr>
          </a:p>
          <a:p>
            <a:r>
              <a:rPr lang="en-US" sz="2800" i="1" dirty="0" smtClean="0">
                <a:solidFill>
                  <a:schemeClr val="bg1"/>
                </a:solidFill>
              </a:rPr>
              <a:t>Ephesians 4:29-32 (GNB)</a:t>
            </a:r>
          </a:p>
          <a:p>
            <a:r>
              <a:rPr lang="en-US" sz="2800" i="1" dirty="0" smtClean="0">
                <a:solidFill>
                  <a:schemeClr val="bg1"/>
                </a:solidFill>
              </a:rPr>
              <a:t>29 Do not use harmful words, but only helpful words, the kind that build up and provide what is needed, so that what you say will do good to those who hear you. </a:t>
            </a:r>
          </a:p>
          <a:p>
            <a:r>
              <a:rPr lang="en-US" sz="2800" i="1" dirty="0" smtClean="0">
                <a:solidFill>
                  <a:schemeClr val="bg1"/>
                </a:solidFill>
              </a:rPr>
              <a:t>30 And do not make God's Holy Spirit sad; for the Spirit is God's mark of ownership on you, a guarantee that the Day will come when God will set you free.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3231654"/>
          </a:xfrm>
          <a:prstGeom prst="rect">
            <a:avLst/>
          </a:prstGeom>
          <a:noFill/>
        </p:spPr>
        <p:txBody>
          <a:bodyPr wrap="square" rtlCol="0">
            <a:spAutoFit/>
          </a:bodyPr>
          <a:lstStyle/>
          <a:p>
            <a:pPr algn="ctr"/>
            <a:r>
              <a:rPr lang="en-US" sz="3200" dirty="0" smtClean="0">
                <a:solidFill>
                  <a:srgbClr val="FFFF00"/>
                </a:solidFill>
              </a:rPr>
              <a:t>Genuinely Expressing</a:t>
            </a:r>
          </a:p>
          <a:p>
            <a:endParaRPr lang="en-US" sz="3200" dirty="0" smtClean="0">
              <a:solidFill>
                <a:schemeClr val="bg1"/>
              </a:solidFill>
            </a:endParaRPr>
          </a:p>
          <a:p>
            <a:r>
              <a:rPr lang="en-US" sz="2800" i="1" dirty="0" smtClean="0">
                <a:solidFill>
                  <a:schemeClr val="bg1"/>
                </a:solidFill>
              </a:rPr>
              <a:t>Ephesians 4:29-32 (GNB)</a:t>
            </a:r>
          </a:p>
          <a:p>
            <a:r>
              <a:rPr lang="en-US" sz="2800" i="1" dirty="0" smtClean="0">
                <a:solidFill>
                  <a:schemeClr val="bg1"/>
                </a:solidFill>
              </a:rPr>
              <a:t>31 Get rid of all bitterness, passion, and anger. No more shouting or insults, no more hateful feelings of any sort. </a:t>
            </a:r>
          </a:p>
          <a:p>
            <a:r>
              <a:rPr lang="en-US" sz="2800" i="1" dirty="0" smtClean="0">
                <a:solidFill>
                  <a:schemeClr val="bg1"/>
                </a:solidFill>
              </a:rPr>
              <a:t>32 Instead, be kind and tender-hearted to one another, and forgive one another, as God has forgiven you through Christ.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2369880"/>
          </a:xfrm>
          <a:prstGeom prst="rect">
            <a:avLst/>
          </a:prstGeom>
          <a:noFill/>
        </p:spPr>
        <p:txBody>
          <a:bodyPr wrap="square" rtlCol="0">
            <a:spAutoFit/>
          </a:bodyPr>
          <a:lstStyle/>
          <a:p>
            <a:pPr algn="ctr"/>
            <a:r>
              <a:rPr lang="en-US" sz="3200" dirty="0" smtClean="0">
                <a:solidFill>
                  <a:srgbClr val="FFFF00"/>
                </a:solidFill>
              </a:rPr>
              <a:t>Genuinely Expressing</a:t>
            </a:r>
          </a:p>
          <a:p>
            <a:endParaRPr lang="en-US" sz="3200" dirty="0" smtClean="0">
              <a:solidFill>
                <a:schemeClr val="bg1"/>
              </a:solidFill>
            </a:endParaRPr>
          </a:p>
          <a:p>
            <a:r>
              <a:rPr lang="en-US" sz="2800" i="1" dirty="0" smtClean="0">
                <a:solidFill>
                  <a:schemeClr val="bg1"/>
                </a:solidFill>
              </a:rPr>
              <a:t>Ephesians 5:4 (GNB)</a:t>
            </a:r>
          </a:p>
          <a:p>
            <a:r>
              <a:rPr lang="en-US" sz="2800" i="1" dirty="0" smtClean="0">
                <a:solidFill>
                  <a:schemeClr val="bg1"/>
                </a:solidFill>
              </a:rPr>
              <a:t>Nor is it fitting for you to use language which is obscene, profane, or vulgar. Rather you should give thanks to God.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28800"/>
            <a:ext cx="9144000" cy="2308324"/>
          </a:xfrm>
          <a:prstGeom prst="rect">
            <a:avLst/>
          </a:prstGeom>
          <a:noFill/>
        </p:spPr>
        <p:txBody>
          <a:bodyPr wrap="square" rtlCol="0">
            <a:spAutoFit/>
          </a:bodyPr>
          <a:lstStyle/>
          <a:p>
            <a:pPr algn="ctr"/>
            <a:r>
              <a:rPr lang="en-US" sz="3600" dirty="0" smtClean="0">
                <a:solidFill>
                  <a:schemeClr val="bg1"/>
                </a:solidFill>
              </a:rPr>
              <a:t>What we have covered so far in this series:</a:t>
            </a:r>
          </a:p>
          <a:p>
            <a:pPr lvl="1"/>
            <a:endParaRPr lang="en-US" sz="3600" dirty="0" smtClean="0">
              <a:solidFill>
                <a:schemeClr val="bg1"/>
              </a:solidFill>
            </a:endParaRPr>
          </a:p>
          <a:p>
            <a:pPr lvl="1"/>
            <a:r>
              <a:rPr lang="en-US" sz="3600" dirty="0" smtClean="0">
                <a:solidFill>
                  <a:schemeClr val="bg1"/>
                </a:solidFill>
              </a:rPr>
              <a:t>Part 3:</a:t>
            </a:r>
          </a:p>
          <a:p>
            <a:pPr lvl="1"/>
            <a:r>
              <a:rPr lang="en-US" sz="3600" dirty="0" smtClean="0">
                <a:solidFill>
                  <a:schemeClr val="bg1"/>
                </a:solidFill>
              </a:rPr>
              <a:t>Attitudes, Temperament and Behavior</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4093428"/>
          </a:xfrm>
          <a:prstGeom prst="rect">
            <a:avLst/>
          </a:prstGeom>
          <a:noFill/>
        </p:spPr>
        <p:txBody>
          <a:bodyPr wrap="square" rtlCol="0">
            <a:spAutoFit/>
          </a:bodyPr>
          <a:lstStyle/>
          <a:p>
            <a:pPr algn="ctr"/>
            <a:r>
              <a:rPr lang="en-US" sz="3200" dirty="0" smtClean="0">
                <a:solidFill>
                  <a:srgbClr val="FFFF00"/>
                </a:solidFill>
              </a:rPr>
              <a:t>Genuinely Expressing</a:t>
            </a:r>
          </a:p>
          <a:p>
            <a:endParaRPr lang="en-US" sz="3200" dirty="0" smtClean="0">
              <a:solidFill>
                <a:schemeClr val="bg1"/>
              </a:solidFill>
            </a:endParaRPr>
          </a:p>
          <a:p>
            <a:pPr lvl="1">
              <a:buFont typeface="Wingdings" pitchFamily="2" charset="2"/>
              <a:buChar char="ü"/>
            </a:pPr>
            <a:r>
              <a:rPr lang="en-US" sz="2800" dirty="0" smtClean="0">
                <a:solidFill>
                  <a:schemeClr val="bg1"/>
                </a:solidFill>
              </a:rPr>
              <a:t>Do not use harmful words</a:t>
            </a:r>
          </a:p>
          <a:p>
            <a:pPr lvl="1">
              <a:buFont typeface="Wingdings" pitchFamily="2" charset="2"/>
              <a:buChar char="ü"/>
            </a:pPr>
            <a:r>
              <a:rPr lang="en-US" sz="2800" dirty="0" smtClean="0">
                <a:solidFill>
                  <a:schemeClr val="bg1"/>
                </a:solidFill>
              </a:rPr>
              <a:t>Use words that are helpful</a:t>
            </a:r>
          </a:p>
          <a:p>
            <a:pPr lvl="1">
              <a:buFont typeface="Wingdings" pitchFamily="2" charset="2"/>
              <a:buChar char="ü"/>
            </a:pPr>
            <a:r>
              <a:rPr lang="en-US" sz="2800" dirty="0" smtClean="0">
                <a:solidFill>
                  <a:schemeClr val="bg1"/>
                </a:solidFill>
              </a:rPr>
              <a:t>Use words that build people up</a:t>
            </a:r>
          </a:p>
          <a:p>
            <a:pPr lvl="1">
              <a:buFont typeface="Wingdings" pitchFamily="2" charset="2"/>
              <a:buChar char="ü"/>
            </a:pPr>
            <a:r>
              <a:rPr lang="en-US" sz="2800" dirty="0" smtClean="0">
                <a:solidFill>
                  <a:schemeClr val="bg1"/>
                </a:solidFill>
              </a:rPr>
              <a:t>Use words that provide what is needed</a:t>
            </a:r>
          </a:p>
          <a:p>
            <a:pPr lvl="1">
              <a:buFont typeface="Wingdings" pitchFamily="2" charset="2"/>
              <a:buChar char="ü"/>
            </a:pPr>
            <a:r>
              <a:rPr lang="en-US" sz="2800" dirty="0" smtClean="0">
                <a:solidFill>
                  <a:schemeClr val="bg1"/>
                </a:solidFill>
              </a:rPr>
              <a:t>Use words that do good to those who hear</a:t>
            </a:r>
          </a:p>
          <a:p>
            <a:pPr lvl="1">
              <a:buFont typeface="Wingdings" pitchFamily="2" charset="2"/>
              <a:buChar char="ü"/>
            </a:pPr>
            <a:r>
              <a:rPr lang="en-US" sz="2800" dirty="0" smtClean="0">
                <a:solidFill>
                  <a:schemeClr val="bg1"/>
                </a:solidFill>
              </a:rPr>
              <a:t>No shouts, insults or hate</a:t>
            </a:r>
          </a:p>
          <a:p>
            <a:pPr lvl="1">
              <a:buFont typeface="Wingdings" pitchFamily="2" charset="2"/>
              <a:buChar char="ü"/>
            </a:pPr>
            <a:r>
              <a:rPr lang="en-US" sz="2800" dirty="0" smtClean="0">
                <a:solidFill>
                  <a:schemeClr val="bg1"/>
                </a:solidFill>
              </a:rPr>
              <a:t>Do not use language that is obscene, profane or vulgar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4585871"/>
          </a:xfrm>
          <a:prstGeom prst="rect">
            <a:avLst/>
          </a:prstGeom>
          <a:noFill/>
        </p:spPr>
        <p:txBody>
          <a:bodyPr wrap="square" rtlCol="0">
            <a:spAutoFit/>
          </a:bodyPr>
          <a:lstStyle/>
          <a:p>
            <a:pPr algn="ctr"/>
            <a:r>
              <a:rPr lang="en-US" sz="3600" dirty="0" smtClean="0">
                <a:solidFill>
                  <a:srgbClr val="FFFF00"/>
                </a:solidFill>
              </a:rPr>
              <a:t>Preventing Communication Breakdown</a:t>
            </a:r>
          </a:p>
          <a:p>
            <a:endParaRPr lang="en-US" sz="3200" dirty="0" smtClean="0">
              <a:solidFill>
                <a:schemeClr val="bg1"/>
              </a:solidFill>
            </a:endParaRPr>
          </a:p>
          <a:p>
            <a:r>
              <a:rPr lang="en-US" sz="3200" dirty="0" smtClean="0">
                <a:solidFill>
                  <a:schemeClr val="bg1"/>
                </a:solidFill>
              </a:rPr>
              <a:t>common reasons for breakdown in communication</a:t>
            </a:r>
          </a:p>
          <a:p>
            <a:pPr>
              <a:buFont typeface="Wingdings" pitchFamily="2" charset="2"/>
              <a:buChar char="Ø"/>
            </a:pPr>
            <a:r>
              <a:rPr lang="en-US" sz="3200" dirty="0" smtClean="0">
                <a:solidFill>
                  <a:schemeClr val="bg1"/>
                </a:solidFill>
              </a:rPr>
              <a:t> Fear that you will be judged or criticized</a:t>
            </a:r>
          </a:p>
          <a:p>
            <a:pPr>
              <a:buFont typeface="Wingdings" pitchFamily="2" charset="2"/>
              <a:buChar char="Ø"/>
            </a:pPr>
            <a:r>
              <a:rPr lang="en-US" sz="3200" dirty="0" smtClean="0">
                <a:solidFill>
                  <a:schemeClr val="bg1"/>
                </a:solidFill>
              </a:rPr>
              <a:t> Fear that what you say will be held against you</a:t>
            </a:r>
          </a:p>
          <a:p>
            <a:pPr>
              <a:buFont typeface="Wingdings" pitchFamily="2" charset="2"/>
              <a:buChar char="Ø"/>
            </a:pPr>
            <a:r>
              <a:rPr lang="en-US" sz="3200" dirty="0" smtClean="0">
                <a:solidFill>
                  <a:schemeClr val="bg1"/>
                </a:solidFill>
              </a:rPr>
              <a:t> Disinterest, inattentiveness, preoccupied</a:t>
            </a:r>
          </a:p>
          <a:p>
            <a:pPr>
              <a:buFont typeface="Wingdings" pitchFamily="2" charset="2"/>
              <a:buChar char="Ø"/>
            </a:pPr>
            <a:r>
              <a:rPr lang="en-US" sz="3200" dirty="0" smtClean="0">
                <a:solidFill>
                  <a:schemeClr val="bg1"/>
                </a:solidFill>
              </a:rPr>
              <a:t> Fear of being misunderstood</a:t>
            </a:r>
          </a:p>
          <a:p>
            <a:pPr>
              <a:buFont typeface="Wingdings" pitchFamily="2" charset="2"/>
              <a:buChar char="Ø"/>
            </a:pPr>
            <a:r>
              <a:rPr lang="en-US" sz="3200" dirty="0" smtClean="0">
                <a:solidFill>
                  <a:schemeClr val="bg1"/>
                </a:solidFill>
              </a:rPr>
              <a:t> Too busy, no time to talk</a:t>
            </a:r>
          </a:p>
          <a:p>
            <a:pPr>
              <a:buFont typeface="Wingdings" pitchFamily="2" charset="2"/>
              <a:buChar char="Ø"/>
            </a:pPr>
            <a:r>
              <a:rPr lang="en-US" sz="3200" dirty="0" smtClean="0">
                <a:solidFill>
                  <a:schemeClr val="bg1"/>
                </a:solidFill>
              </a:rPr>
              <a:t> Suppression of emotions, choosing to hide feelings.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3600986"/>
          </a:xfrm>
          <a:prstGeom prst="rect">
            <a:avLst/>
          </a:prstGeom>
          <a:noFill/>
        </p:spPr>
        <p:txBody>
          <a:bodyPr wrap="square" rtlCol="0">
            <a:spAutoFit/>
          </a:bodyPr>
          <a:lstStyle/>
          <a:p>
            <a:pPr algn="ctr"/>
            <a:r>
              <a:rPr lang="en-US" sz="3600" dirty="0" smtClean="0">
                <a:solidFill>
                  <a:srgbClr val="FFFF00"/>
                </a:solidFill>
              </a:rPr>
              <a:t>The Power of Your Words</a:t>
            </a:r>
          </a:p>
          <a:p>
            <a:endParaRPr lang="en-US" sz="3200" dirty="0" smtClean="0">
              <a:solidFill>
                <a:schemeClr val="bg1"/>
              </a:solidFill>
            </a:endParaRPr>
          </a:p>
          <a:p>
            <a:pPr algn="ctr"/>
            <a:r>
              <a:rPr lang="en-US" sz="3200" dirty="0" smtClean="0">
                <a:solidFill>
                  <a:schemeClr val="bg1"/>
                </a:solidFill>
              </a:rPr>
              <a:t>Your words bring life or death, blessing or cursing</a:t>
            </a:r>
          </a:p>
          <a:p>
            <a:pPr algn="ctr"/>
            <a:endParaRPr lang="en-US" sz="3200" dirty="0" smtClean="0">
              <a:solidFill>
                <a:schemeClr val="bg1"/>
              </a:solidFill>
            </a:endParaRPr>
          </a:p>
          <a:p>
            <a:pPr algn="ctr"/>
            <a:r>
              <a:rPr lang="en-US" sz="3200" dirty="0" smtClean="0">
                <a:solidFill>
                  <a:schemeClr val="bg1"/>
                </a:solidFill>
              </a:rPr>
              <a:t>Your words can build faith or destroy it</a:t>
            </a:r>
          </a:p>
          <a:p>
            <a:pPr algn="ctr"/>
            <a:endParaRPr lang="en-US" sz="3200" dirty="0" smtClean="0">
              <a:solidFill>
                <a:schemeClr val="bg1"/>
              </a:solidFill>
            </a:endParaRPr>
          </a:p>
          <a:p>
            <a:pPr algn="ctr"/>
            <a:r>
              <a:rPr lang="en-US" sz="3200" dirty="0" smtClean="0">
                <a:solidFill>
                  <a:schemeClr val="bg1"/>
                </a:solidFill>
              </a:rPr>
              <a:t>Your words release your faith or release your doubt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362200"/>
            <a:ext cx="9144000" cy="4093428"/>
          </a:xfrm>
          <a:prstGeom prst="rect">
            <a:avLst/>
          </a:prstGeom>
          <a:noFill/>
        </p:spPr>
        <p:txBody>
          <a:bodyPr wrap="square" rtlCol="0">
            <a:spAutoFit/>
          </a:bodyPr>
          <a:lstStyle/>
          <a:p>
            <a:pPr algn="ctr"/>
            <a:r>
              <a:rPr lang="en-US" sz="3600" dirty="0" smtClean="0">
                <a:solidFill>
                  <a:srgbClr val="FFFF00"/>
                </a:solidFill>
              </a:rPr>
              <a:t>The Power of Your Words</a:t>
            </a:r>
          </a:p>
          <a:p>
            <a:endParaRPr lang="en-US" sz="3200" dirty="0" smtClean="0">
              <a:solidFill>
                <a:schemeClr val="bg1"/>
              </a:solidFill>
            </a:endParaRPr>
          </a:p>
          <a:p>
            <a:pPr algn="ctr"/>
            <a:r>
              <a:rPr lang="en-US" sz="3200" dirty="0" smtClean="0">
                <a:solidFill>
                  <a:schemeClr val="bg1"/>
                </a:solidFill>
              </a:rPr>
              <a:t>Use Words Correctly</a:t>
            </a:r>
          </a:p>
          <a:p>
            <a:pPr algn="ctr"/>
            <a:endParaRPr lang="en-US" sz="3200" dirty="0" smtClean="0">
              <a:solidFill>
                <a:schemeClr val="bg1"/>
              </a:solidFill>
            </a:endParaRPr>
          </a:p>
          <a:p>
            <a:pPr algn="ctr"/>
            <a:r>
              <a:rPr lang="en-US" sz="3200" dirty="0" smtClean="0">
                <a:solidFill>
                  <a:schemeClr val="bg1"/>
                </a:solidFill>
              </a:rPr>
              <a:t>Speak Blessing Over Your Spouse, Your Children, Your Marriage, Your Home</a:t>
            </a:r>
          </a:p>
          <a:p>
            <a:pPr algn="ctr"/>
            <a:endParaRPr lang="en-US" sz="3200" dirty="0" smtClean="0">
              <a:solidFill>
                <a:schemeClr val="bg1"/>
              </a:solidFill>
            </a:endParaRPr>
          </a:p>
          <a:p>
            <a:pPr algn="ctr"/>
            <a:r>
              <a:rPr lang="en-US" sz="3200" dirty="0" smtClean="0">
                <a:solidFill>
                  <a:schemeClr val="bg1"/>
                </a:solidFill>
              </a:rPr>
              <a:t>The Spoken Word - Your Weapon Against The Enemy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1800"/>
            <a:ext cx="9144000" cy="646331"/>
          </a:xfrm>
          <a:prstGeom prst="rect">
            <a:avLst/>
          </a:prstGeom>
          <a:noFill/>
        </p:spPr>
        <p:txBody>
          <a:bodyPr wrap="square" rtlCol="0">
            <a:spAutoFit/>
          </a:bodyPr>
          <a:lstStyle/>
          <a:p>
            <a:pPr algn="ctr"/>
            <a:r>
              <a:rPr lang="en-US" sz="3600" dirty="0" smtClean="0">
                <a:solidFill>
                  <a:srgbClr val="FFC000"/>
                </a:solidFill>
              </a:rPr>
              <a:t>Managing Your Home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Managing Your Home</a:t>
            </a:r>
          </a:p>
        </p:txBody>
      </p:sp>
      <p:sp>
        <p:nvSpPr>
          <p:cNvPr id="3" name="TextBox 2"/>
          <p:cNvSpPr txBox="1"/>
          <p:nvPr/>
        </p:nvSpPr>
        <p:spPr>
          <a:xfrm>
            <a:off x="0" y="3163669"/>
            <a:ext cx="9144000" cy="3600986"/>
          </a:xfrm>
          <a:prstGeom prst="rect">
            <a:avLst/>
          </a:prstGeom>
          <a:noFill/>
        </p:spPr>
        <p:txBody>
          <a:bodyPr wrap="square" rtlCol="0">
            <a:spAutoFit/>
          </a:bodyPr>
          <a:lstStyle/>
          <a:p>
            <a:pPr algn="ctr"/>
            <a:r>
              <a:rPr lang="en-US" sz="3600" dirty="0" smtClean="0">
                <a:solidFill>
                  <a:schemeClr val="bg1"/>
                </a:solidFill>
              </a:rPr>
              <a:t>Staying </a:t>
            </a:r>
            <a:r>
              <a:rPr lang="en-US" sz="3600" dirty="0" smtClean="0">
                <a:solidFill>
                  <a:schemeClr val="bg1"/>
                </a:solidFill>
              </a:rPr>
              <a:t>Independently</a:t>
            </a:r>
          </a:p>
          <a:p>
            <a:pPr algn="ctr"/>
            <a:endParaRPr lang="en-US" sz="3200" dirty="0" smtClean="0">
              <a:solidFill>
                <a:schemeClr val="bg1"/>
              </a:solidFill>
            </a:endParaRPr>
          </a:p>
          <a:p>
            <a:pPr algn="ctr"/>
            <a:r>
              <a:rPr lang="en-US" sz="3200" dirty="0" smtClean="0">
                <a:solidFill>
                  <a:schemeClr val="bg1"/>
                </a:solidFill>
              </a:rPr>
              <a:t>Daily </a:t>
            </a:r>
            <a:r>
              <a:rPr lang="en-US" sz="3200" dirty="0" smtClean="0">
                <a:solidFill>
                  <a:schemeClr val="bg1"/>
                </a:solidFill>
              </a:rPr>
              <a:t>And Weekly Schedules</a:t>
            </a:r>
          </a:p>
          <a:p>
            <a:pPr algn="ctr"/>
            <a:endParaRPr lang="en-US" sz="3200" dirty="0" smtClean="0">
              <a:solidFill>
                <a:schemeClr val="bg1"/>
              </a:solidFill>
            </a:endParaRPr>
          </a:p>
          <a:p>
            <a:pPr algn="ctr"/>
            <a:r>
              <a:rPr lang="en-US" sz="3200" dirty="0" smtClean="0">
                <a:solidFill>
                  <a:schemeClr val="bg1"/>
                </a:solidFill>
              </a:rPr>
              <a:t>Cooking</a:t>
            </a:r>
            <a:r>
              <a:rPr lang="en-US" sz="3200" dirty="0" smtClean="0">
                <a:solidFill>
                  <a:schemeClr val="bg1"/>
                </a:solidFill>
              </a:rPr>
              <a:t>, Cleaning, Laundry, Grocery Shopping, </a:t>
            </a:r>
            <a:endParaRPr lang="en-US" sz="3200" dirty="0" smtClean="0">
              <a:solidFill>
                <a:schemeClr val="bg1"/>
              </a:solidFill>
            </a:endParaRPr>
          </a:p>
          <a:p>
            <a:pPr algn="ctr"/>
            <a:r>
              <a:rPr lang="en-US" sz="3200" dirty="0" smtClean="0">
                <a:solidFill>
                  <a:schemeClr val="bg1"/>
                </a:solidFill>
              </a:rPr>
              <a:t>Paying </a:t>
            </a:r>
            <a:r>
              <a:rPr lang="en-US" sz="3200" dirty="0" smtClean="0">
                <a:solidFill>
                  <a:schemeClr val="bg1"/>
                </a:solidFill>
              </a:rPr>
              <a:t>Bills</a:t>
            </a:r>
          </a:p>
          <a:p>
            <a:pPr algn="ct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Managing Your Home</a:t>
            </a:r>
          </a:p>
        </p:txBody>
      </p:sp>
      <p:sp>
        <p:nvSpPr>
          <p:cNvPr id="3" name="TextBox 2"/>
          <p:cNvSpPr txBox="1"/>
          <p:nvPr/>
        </p:nvSpPr>
        <p:spPr>
          <a:xfrm>
            <a:off x="0" y="3163669"/>
            <a:ext cx="9144000" cy="3416320"/>
          </a:xfrm>
          <a:prstGeom prst="rect">
            <a:avLst/>
          </a:prstGeom>
          <a:noFill/>
        </p:spPr>
        <p:txBody>
          <a:bodyPr wrap="square" rtlCol="0">
            <a:spAutoFit/>
          </a:bodyPr>
          <a:lstStyle/>
          <a:p>
            <a:pPr algn="ctr"/>
            <a:r>
              <a:rPr lang="en-US" sz="3600" dirty="0" smtClean="0">
                <a:solidFill>
                  <a:schemeClr val="bg1"/>
                </a:solidFill>
              </a:rPr>
              <a:t>Mobile Phone, Television and Social Media Etiquette</a:t>
            </a:r>
          </a:p>
          <a:p>
            <a:pPr algn="ctr"/>
            <a:endParaRPr lang="en-US" sz="3600" dirty="0" smtClean="0">
              <a:solidFill>
                <a:schemeClr val="bg1"/>
              </a:solidFill>
            </a:endParaRPr>
          </a:p>
          <a:p>
            <a:pPr algn="ctr"/>
            <a:r>
              <a:rPr lang="en-US" sz="3600" dirty="0" smtClean="0">
                <a:solidFill>
                  <a:schemeClr val="bg1"/>
                </a:solidFill>
              </a:rPr>
              <a:t>Family </a:t>
            </a:r>
            <a:r>
              <a:rPr lang="en-US" sz="3600" dirty="0" smtClean="0">
                <a:solidFill>
                  <a:schemeClr val="bg1"/>
                </a:solidFill>
              </a:rPr>
              <a:t>Recreation And Family Vacations</a:t>
            </a:r>
          </a:p>
          <a:p>
            <a:pPr algn="ctr"/>
            <a:endParaRPr lang="en-US" sz="3600" dirty="0" smtClean="0">
              <a:solidFill>
                <a:schemeClr val="bg1"/>
              </a:solidFill>
            </a:endParaRPr>
          </a:p>
          <a:p>
            <a:pPr algn="ctr"/>
            <a:r>
              <a:rPr lang="en-US" sz="3600" dirty="0" smtClean="0">
                <a:solidFill>
                  <a:schemeClr val="bg1"/>
                </a:solidFill>
              </a:rPr>
              <a:t>Budgeting </a:t>
            </a:r>
            <a:r>
              <a:rPr lang="en-US" sz="3600" dirty="0" smtClean="0">
                <a:solidFill>
                  <a:schemeClr val="bg1"/>
                </a:solidFill>
              </a:rPr>
              <a:t>And Financial Planning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Managing Your Home</a:t>
            </a:r>
          </a:p>
        </p:txBody>
      </p:sp>
      <p:sp>
        <p:nvSpPr>
          <p:cNvPr id="3" name="TextBox 2"/>
          <p:cNvSpPr txBox="1"/>
          <p:nvPr/>
        </p:nvSpPr>
        <p:spPr>
          <a:xfrm>
            <a:off x="0" y="3163669"/>
            <a:ext cx="9144000" cy="1200329"/>
          </a:xfrm>
          <a:prstGeom prst="rect">
            <a:avLst/>
          </a:prstGeom>
          <a:noFill/>
        </p:spPr>
        <p:txBody>
          <a:bodyPr wrap="square" rtlCol="0">
            <a:spAutoFit/>
          </a:bodyPr>
          <a:lstStyle/>
          <a:p>
            <a:pPr algn="ctr"/>
            <a:r>
              <a:rPr lang="en-US" sz="3600" dirty="0" smtClean="0">
                <a:solidFill>
                  <a:schemeClr val="bg1"/>
                </a:solidFill>
              </a:rPr>
              <a:t>Saving And </a:t>
            </a:r>
            <a:r>
              <a:rPr lang="en-US" sz="3600" dirty="0" smtClean="0">
                <a:solidFill>
                  <a:schemeClr val="bg1"/>
                </a:solidFill>
              </a:rPr>
              <a:t>Investing</a:t>
            </a:r>
          </a:p>
          <a:p>
            <a:pPr algn="ct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Managing Your Home</a:t>
            </a:r>
          </a:p>
        </p:txBody>
      </p:sp>
      <p:sp>
        <p:nvSpPr>
          <p:cNvPr id="3" name="TextBox 2"/>
          <p:cNvSpPr txBox="1"/>
          <p:nvPr/>
        </p:nvSpPr>
        <p:spPr>
          <a:xfrm>
            <a:off x="0" y="2590800"/>
            <a:ext cx="9144000" cy="2923877"/>
          </a:xfrm>
          <a:prstGeom prst="rect">
            <a:avLst/>
          </a:prstGeom>
          <a:noFill/>
        </p:spPr>
        <p:txBody>
          <a:bodyPr wrap="square" rtlCol="0">
            <a:spAutoFit/>
          </a:bodyPr>
          <a:lstStyle/>
          <a:p>
            <a:pPr algn="ctr"/>
            <a:r>
              <a:rPr lang="en-US" sz="3600" dirty="0" smtClean="0">
                <a:solidFill>
                  <a:schemeClr val="bg1"/>
                </a:solidFill>
              </a:rPr>
              <a:t>Parents</a:t>
            </a:r>
            <a:r>
              <a:rPr lang="en-US" sz="3600" dirty="0" smtClean="0">
                <a:solidFill>
                  <a:schemeClr val="bg1"/>
                </a:solidFill>
              </a:rPr>
              <a:t>, In-Laws and Extended Family</a:t>
            </a:r>
          </a:p>
          <a:p>
            <a:pPr algn="ctr"/>
            <a:endParaRPr lang="en-US" sz="3600" dirty="0" smtClean="0">
              <a:solidFill>
                <a:schemeClr val="bg1"/>
              </a:solidFill>
            </a:endParaRPr>
          </a:p>
          <a:p>
            <a:pPr algn="just"/>
            <a:r>
              <a:rPr lang="en-US" sz="2800" i="1" dirty="0" smtClean="0">
                <a:solidFill>
                  <a:schemeClr val="bg1"/>
                </a:solidFill>
              </a:rPr>
              <a:t>Proverbs </a:t>
            </a:r>
            <a:r>
              <a:rPr lang="en-US" sz="2800" i="1" dirty="0" smtClean="0">
                <a:solidFill>
                  <a:schemeClr val="bg1"/>
                </a:solidFill>
              </a:rPr>
              <a:t>18:19 (GNB)  </a:t>
            </a:r>
          </a:p>
          <a:p>
            <a:pPr algn="just"/>
            <a:r>
              <a:rPr lang="en-US" sz="2800" i="1" dirty="0" smtClean="0">
                <a:solidFill>
                  <a:schemeClr val="bg1"/>
                </a:solidFill>
              </a:rPr>
              <a:t>Help your relatives and they will protect you like a strong city wall, but if you quarrel with them, they will close their doors to you</a:t>
            </a:r>
            <a:r>
              <a:rPr lang="en-US" sz="2800" i="1" dirty="0" smtClean="0">
                <a:solidFill>
                  <a:schemeClr val="bg1"/>
                </a:solidFill>
              </a:rPr>
              <a:t>.</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Managing Your Home</a:t>
            </a:r>
          </a:p>
        </p:txBody>
      </p:sp>
      <p:sp>
        <p:nvSpPr>
          <p:cNvPr id="3" name="TextBox 2"/>
          <p:cNvSpPr txBox="1"/>
          <p:nvPr/>
        </p:nvSpPr>
        <p:spPr>
          <a:xfrm>
            <a:off x="0" y="2590800"/>
            <a:ext cx="9144000" cy="3354765"/>
          </a:xfrm>
          <a:prstGeom prst="rect">
            <a:avLst/>
          </a:prstGeom>
          <a:noFill/>
        </p:spPr>
        <p:txBody>
          <a:bodyPr wrap="square" rtlCol="0">
            <a:spAutoFit/>
          </a:bodyPr>
          <a:lstStyle/>
          <a:p>
            <a:pPr algn="ctr"/>
            <a:r>
              <a:rPr lang="en-US" sz="3600" dirty="0" smtClean="0">
                <a:solidFill>
                  <a:schemeClr val="bg1"/>
                </a:solidFill>
              </a:rPr>
              <a:t>Parents</a:t>
            </a:r>
            <a:r>
              <a:rPr lang="en-US" sz="3600" dirty="0" smtClean="0">
                <a:solidFill>
                  <a:schemeClr val="bg1"/>
                </a:solidFill>
              </a:rPr>
              <a:t>, In-Laws and Extended Family</a:t>
            </a:r>
          </a:p>
          <a:p>
            <a:pPr algn="ctr"/>
            <a:endParaRPr lang="en-US" sz="3600" dirty="0" smtClean="0">
              <a:solidFill>
                <a:schemeClr val="bg1"/>
              </a:solidFill>
            </a:endParaRPr>
          </a:p>
          <a:p>
            <a:pPr algn="just"/>
            <a:r>
              <a:rPr lang="en-US" sz="2800" i="1" dirty="0" smtClean="0">
                <a:solidFill>
                  <a:schemeClr val="bg1"/>
                </a:solidFill>
              </a:rPr>
              <a:t>Ephesians </a:t>
            </a:r>
            <a:r>
              <a:rPr lang="en-US" sz="2800" i="1" dirty="0" smtClean="0">
                <a:solidFill>
                  <a:schemeClr val="bg1"/>
                </a:solidFill>
              </a:rPr>
              <a:t>6:2-3 (GNB)</a:t>
            </a:r>
          </a:p>
          <a:p>
            <a:pPr algn="just"/>
            <a:r>
              <a:rPr lang="en-US" sz="2800" i="1" dirty="0" smtClean="0">
                <a:solidFill>
                  <a:schemeClr val="bg1"/>
                </a:solidFill>
              </a:rPr>
              <a:t>2 "Honor your father and mother" is the first commandment that has a promise attached to it, namely, </a:t>
            </a:r>
          </a:p>
          <a:p>
            <a:pPr algn="just"/>
            <a:r>
              <a:rPr lang="en-US" sz="2800" i="1" dirty="0" smtClean="0">
                <a:solidFill>
                  <a:schemeClr val="bg1"/>
                </a:solidFill>
              </a:rPr>
              <a:t>3 "so you will live well and have a long life."</a:t>
            </a:r>
          </a:p>
          <a:p>
            <a:pPr algn="just"/>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28800"/>
            <a:ext cx="9144000" cy="2862322"/>
          </a:xfrm>
          <a:prstGeom prst="rect">
            <a:avLst/>
          </a:prstGeom>
          <a:noFill/>
        </p:spPr>
        <p:txBody>
          <a:bodyPr wrap="square" rtlCol="0">
            <a:spAutoFit/>
          </a:bodyPr>
          <a:lstStyle/>
          <a:p>
            <a:pPr algn="ctr"/>
            <a:r>
              <a:rPr lang="en-US" sz="3600" dirty="0" smtClean="0">
                <a:solidFill>
                  <a:schemeClr val="bg1"/>
                </a:solidFill>
              </a:rPr>
              <a:t>Today:</a:t>
            </a:r>
          </a:p>
          <a:p>
            <a:pPr lvl="1"/>
            <a:endParaRPr lang="en-US" sz="3600" dirty="0" smtClean="0">
              <a:solidFill>
                <a:schemeClr val="bg1"/>
              </a:solidFill>
            </a:endParaRPr>
          </a:p>
          <a:p>
            <a:pPr lvl="1"/>
            <a:r>
              <a:rPr lang="en-US" sz="3600" dirty="0" smtClean="0">
                <a:solidFill>
                  <a:schemeClr val="bg1"/>
                </a:solidFill>
              </a:rPr>
              <a:t>Part 4:</a:t>
            </a:r>
          </a:p>
          <a:p>
            <a:pPr lvl="1"/>
            <a:r>
              <a:rPr lang="en-US" sz="3600" dirty="0" smtClean="0">
                <a:solidFill>
                  <a:schemeClr val="bg1"/>
                </a:solidFill>
              </a:rPr>
              <a:t>Communication in Marriage</a:t>
            </a:r>
          </a:p>
          <a:p>
            <a:pPr lvl="1"/>
            <a:r>
              <a:rPr lang="en-US" sz="3600" dirty="0" smtClean="0">
                <a:solidFill>
                  <a:schemeClr val="bg1"/>
                </a:solidFill>
              </a:rPr>
              <a:t>Managing your Home</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Managing Your Home</a:t>
            </a:r>
          </a:p>
        </p:txBody>
      </p:sp>
      <p:sp>
        <p:nvSpPr>
          <p:cNvPr id="3" name="TextBox 2"/>
          <p:cNvSpPr txBox="1"/>
          <p:nvPr/>
        </p:nvSpPr>
        <p:spPr>
          <a:xfrm>
            <a:off x="0" y="2590800"/>
            <a:ext cx="9144000" cy="2923877"/>
          </a:xfrm>
          <a:prstGeom prst="rect">
            <a:avLst/>
          </a:prstGeom>
          <a:noFill/>
        </p:spPr>
        <p:txBody>
          <a:bodyPr wrap="square" rtlCol="0">
            <a:spAutoFit/>
          </a:bodyPr>
          <a:lstStyle/>
          <a:p>
            <a:pPr algn="ctr"/>
            <a:r>
              <a:rPr lang="en-US" sz="3600" dirty="0" smtClean="0">
                <a:solidFill>
                  <a:schemeClr val="bg1"/>
                </a:solidFill>
              </a:rPr>
              <a:t>Caring for The Elderly, Widowed, Or Orphaned in Your Own Family</a:t>
            </a:r>
          </a:p>
          <a:p>
            <a:pPr algn="just"/>
            <a:endParaRPr lang="en-US" sz="2800" i="1" dirty="0" smtClean="0">
              <a:solidFill>
                <a:schemeClr val="bg1"/>
              </a:solidFill>
            </a:endParaRPr>
          </a:p>
          <a:p>
            <a:pPr algn="just"/>
            <a:r>
              <a:rPr lang="en-US" sz="2800" i="1" dirty="0" smtClean="0">
                <a:solidFill>
                  <a:schemeClr val="bg1"/>
                </a:solidFill>
              </a:rPr>
              <a:t>Proverbs 23:22 (MSG)  </a:t>
            </a:r>
          </a:p>
          <a:p>
            <a:pPr algn="just"/>
            <a:r>
              <a:rPr lang="en-US" sz="2800" i="1" dirty="0" smtClean="0">
                <a:solidFill>
                  <a:schemeClr val="bg1"/>
                </a:solidFill>
              </a:rPr>
              <a:t>Listen with respect to the father who raised you, and when your mother grows old, don't neglect her.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Managing Your Home</a:t>
            </a:r>
          </a:p>
        </p:txBody>
      </p:sp>
      <p:sp>
        <p:nvSpPr>
          <p:cNvPr id="3" name="TextBox 2"/>
          <p:cNvSpPr txBox="1"/>
          <p:nvPr/>
        </p:nvSpPr>
        <p:spPr>
          <a:xfrm>
            <a:off x="0" y="2590800"/>
            <a:ext cx="9144000" cy="3785652"/>
          </a:xfrm>
          <a:prstGeom prst="rect">
            <a:avLst/>
          </a:prstGeom>
          <a:noFill/>
        </p:spPr>
        <p:txBody>
          <a:bodyPr wrap="square" rtlCol="0">
            <a:spAutoFit/>
          </a:bodyPr>
          <a:lstStyle/>
          <a:p>
            <a:pPr algn="ctr"/>
            <a:r>
              <a:rPr lang="en-US" sz="3600" dirty="0" smtClean="0">
                <a:solidFill>
                  <a:schemeClr val="bg1"/>
                </a:solidFill>
              </a:rPr>
              <a:t>Caring for The Elderly, Widowed, Or Orphaned in Your Own Family</a:t>
            </a:r>
          </a:p>
          <a:p>
            <a:pPr algn="just"/>
            <a:endParaRPr lang="en-US" sz="2800" i="1" dirty="0" smtClean="0">
              <a:solidFill>
                <a:schemeClr val="bg1"/>
              </a:solidFill>
            </a:endParaRPr>
          </a:p>
          <a:p>
            <a:pPr algn="just"/>
            <a:r>
              <a:rPr lang="en-US" sz="2800" i="1" dirty="0" smtClean="0">
                <a:solidFill>
                  <a:schemeClr val="bg1"/>
                </a:solidFill>
              </a:rPr>
              <a:t>Isaiah </a:t>
            </a:r>
            <a:r>
              <a:rPr lang="en-US" sz="2800" i="1" dirty="0" smtClean="0">
                <a:solidFill>
                  <a:schemeClr val="bg1"/>
                </a:solidFill>
              </a:rPr>
              <a:t>58:6-7 (GNB)</a:t>
            </a:r>
          </a:p>
          <a:p>
            <a:pPr algn="just"/>
            <a:r>
              <a:rPr lang="en-US" sz="2800" i="1" dirty="0" smtClean="0">
                <a:solidFill>
                  <a:schemeClr val="bg1"/>
                </a:solidFill>
              </a:rPr>
              <a:t>"The </a:t>
            </a:r>
            <a:r>
              <a:rPr lang="en-US" sz="2800" i="1" dirty="0" smtClean="0">
                <a:solidFill>
                  <a:schemeClr val="bg1"/>
                </a:solidFill>
              </a:rPr>
              <a:t>kind of fasting I want is this: ...Share your food with the hungry and open your homes to the homeless poor. Give clothes to those who have nothing to wear, and </a:t>
            </a:r>
            <a:r>
              <a:rPr lang="en-US" sz="2800" i="1" dirty="0" smtClean="0">
                <a:solidFill>
                  <a:srgbClr val="FFFF00"/>
                </a:solidFill>
              </a:rPr>
              <a:t>do not refuse to help your own relatives.</a:t>
            </a:r>
            <a:endParaRPr lang="en-US" sz="2800" i="1" dirty="0" smtClean="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970074"/>
            <a:ext cx="9144000" cy="1754326"/>
          </a:xfrm>
          <a:prstGeom prst="rect">
            <a:avLst/>
          </a:prstGeom>
          <a:noFill/>
        </p:spPr>
        <p:txBody>
          <a:bodyPr wrap="square" rtlCol="0">
            <a:spAutoFit/>
          </a:bodyPr>
          <a:lstStyle/>
          <a:p>
            <a:pPr algn="ctr"/>
            <a:r>
              <a:rPr lang="en-US" sz="3600" dirty="0" smtClean="0">
                <a:solidFill>
                  <a:schemeClr val="bg1"/>
                </a:solidFill>
              </a:rPr>
              <a:t>Communication skills required for marriage can be quite different from general social or professional communication.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970074"/>
            <a:ext cx="9144000" cy="2862322"/>
          </a:xfrm>
          <a:prstGeom prst="rect">
            <a:avLst/>
          </a:prstGeom>
          <a:noFill/>
        </p:spPr>
        <p:txBody>
          <a:bodyPr wrap="square" rtlCol="0">
            <a:spAutoFit/>
          </a:bodyPr>
          <a:lstStyle/>
          <a:p>
            <a:pPr algn="ctr"/>
            <a:r>
              <a:rPr lang="en-US" sz="3600" dirty="0" smtClean="0">
                <a:solidFill>
                  <a:schemeClr val="bg1"/>
                </a:solidFill>
              </a:rPr>
              <a:t>Different Levels of Communication:</a:t>
            </a:r>
          </a:p>
          <a:p>
            <a:pPr lvl="5">
              <a:buFont typeface="Wingdings" pitchFamily="2" charset="2"/>
              <a:buChar char="ü"/>
            </a:pPr>
            <a:r>
              <a:rPr lang="en-US" sz="3600" dirty="0" smtClean="0">
                <a:solidFill>
                  <a:schemeClr val="bg1"/>
                </a:solidFill>
              </a:rPr>
              <a:t>Casual</a:t>
            </a:r>
          </a:p>
          <a:p>
            <a:pPr lvl="5">
              <a:buFont typeface="Wingdings" pitchFamily="2" charset="2"/>
              <a:buChar char="ü"/>
            </a:pPr>
            <a:r>
              <a:rPr lang="en-US" sz="3600" dirty="0" smtClean="0">
                <a:solidFill>
                  <a:schemeClr val="bg1"/>
                </a:solidFill>
              </a:rPr>
              <a:t>Professional</a:t>
            </a:r>
          </a:p>
          <a:p>
            <a:pPr lvl="5">
              <a:buFont typeface="Wingdings" pitchFamily="2" charset="2"/>
              <a:buChar char="ü"/>
            </a:pPr>
            <a:r>
              <a:rPr lang="en-US" sz="3600" dirty="0" smtClean="0">
                <a:solidFill>
                  <a:schemeClr val="bg1"/>
                </a:solidFill>
              </a:rPr>
              <a:t>Friendship</a:t>
            </a:r>
          </a:p>
          <a:p>
            <a:pPr lvl="5">
              <a:buFont typeface="Wingdings" pitchFamily="2" charset="2"/>
              <a:buChar char="ü"/>
            </a:pPr>
            <a:r>
              <a:rPr lang="en-US" sz="3600" dirty="0" smtClean="0">
                <a:solidFill>
                  <a:schemeClr val="bg1"/>
                </a:solidFill>
              </a:rPr>
              <a:t>Intimate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970074"/>
            <a:ext cx="9144000" cy="2308324"/>
          </a:xfrm>
          <a:prstGeom prst="rect">
            <a:avLst/>
          </a:prstGeom>
          <a:noFill/>
        </p:spPr>
        <p:txBody>
          <a:bodyPr wrap="square" rtlCol="0">
            <a:spAutoFit/>
          </a:bodyPr>
          <a:lstStyle/>
          <a:p>
            <a:pPr algn="ctr"/>
            <a:r>
              <a:rPr lang="en-US" sz="3600" dirty="0" smtClean="0">
                <a:solidFill>
                  <a:schemeClr val="bg1"/>
                </a:solidFill>
              </a:rPr>
              <a:t>For healthy, meaningful communication to occur we need :</a:t>
            </a:r>
          </a:p>
          <a:p>
            <a:pPr algn="ctr"/>
            <a:endParaRPr lang="en-US" sz="3600" dirty="0" smtClean="0">
              <a:solidFill>
                <a:schemeClr val="bg1"/>
              </a:solidFill>
            </a:endParaRPr>
          </a:p>
          <a:p>
            <a:pPr algn="ctr"/>
            <a:r>
              <a:rPr lang="en-US" sz="3600" dirty="0" smtClean="0">
                <a:solidFill>
                  <a:schemeClr val="bg1"/>
                </a:solidFill>
              </a:rPr>
              <a:t>Time, Trust, Transparency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970074"/>
            <a:ext cx="9144000" cy="2308324"/>
          </a:xfrm>
          <a:prstGeom prst="rect">
            <a:avLst/>
          </a:prstGeom>
          <a:noFill/>
        </p:spPr>
        <p:txBody>
          <a:bodyPr wrap="square" rtlCol="0">
            <a:spAutoFit/>
          </a:bodyPr>
          <a:lstStyle/>
          <a:p>
            <a:pPr algn="ctr"/>
            <a:r>
              <a:rPr lang="en-US" sz="3600" dirty="0" smtClean="0">
                <a:solidFill>
                  <a:schemeClr val="bg1"/>
                </a:solidFill>
              </a:rPr>
              <a:t>For healthy, meaningful communication to occur we need :</a:t>
            </a:r>
          </a:p>
          <a:p>
            <a:pPr algn="ctr"/>
            <a:endParaRPr lang="en-US" sz="3600" dirty="0" smtClean="0">
              <a:solidFill>
                <a:schemeClr val="bg1"/>
              </a:solidFill>
            </a:endParaRPr>
          </a:p>
          <a:p>
            <a:pPr algn="ctr"/>
            <a:r>
              <a:rPr lang="en-US" sz="3600" dirty="0" smtClean="0">
                <a:solidFill>
                  <a:srgbClr val="FFFF00"/>
                </a:solidFill>
              </a:rPr>
              <a:t>TIME</a:t>
            </a:r>
            <a:r>
              <a:rPr lang="en-US" sz="3600" dirty="0" smtClean="0">
                <a:solidFill>
                  <a:schemeClr val="bg1"/>
                </a:solidFill>
              </a:rPr>
              <a:t>, Trust, Transparency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Communication in Marriage</a:t>
            </a:r>
          </a:p>
        </p:txBody>
      </p:sp>
      <p:sp>
        <p:nvSpPr>
          <p:cNvPr id="3" name="TextBox 2"/>
          <p:cNvSpPr txBox="1"/>
          <p:nvPr/>
        </p:nvSpPr>
        <p:spPr>
          <a:xfrm>
            <a:off x="0" y="2970074"/>
            <a:ext cx="9144000" cy="2308324"/>
          </a:xfrm>
          <a:prstGeom prst="rect">
            <a:avLst/>
          </a:prstGeom>
          <a:noFill/>
        </p:spPr>
        <p:txBody>
          <a:bodyPr wrap="square" rtlCol="0">
            <a:spAutoFit/>
          </a:bodyPr>
          <a:lstStyle/>
          <a:p>
            <a:pPr algn="ctr"/>
            <a:r>
              <a:rPr lang="en-US" sz="3600" dirty="0" smtClean="0">
                <a:solidFill>
                  <a:schemeClr val="bg1"/>
                </a:solidFill>
              </a:rPr>
              <a:t>For healthy, meaningful communication to occur we need :</a:t>
            </a:r>
          </a:p>
          <a:p>
            <a:pPr algn="ctr"/>
            <a:endParaRPr lang="en-US" sz="3600" dirty="0" smtClean="0">
              <a:solidFill>
                <a:schemeClr val="bg1"/>
              </a:solidFill>
            </a:endParaRPr>
          </a:p>
          <a:p>
            <a:pPr algn="ctr"/>
            <a:r>
              <a:rPr lang="en-US" sz="3600" dirty="0" smtClean="0">
                <a:solidFill>
                  <a:schemeClr val="bg1"/>
                </a:solidFill>
              </a:rPr>
              <a:t>Time, </a:t>
            </a:r>
            <a:r>
              <a:rPr lang="en-US" sz="3600" dirty="0" smtClean="0">
                <a:solidFill>
                  <a:srgbClr val="FFFF00"/>
                </a:solidFill>
              </a:rPr>
              <a:t>TRUST</a:t>
            </a:r>
            <a:r>
              <a:rPr lang="en-US" sz="3600" dirty="0" smtClean="0">
                <a:solidFill>
                  <a:schemeClr val="bg1"/>
                </a:solidFill>
              </a:rPr>
              <a:t>, Transparency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1424</Words>
  <Application>Microsoft Office PowerPoint</Application>
  <PresentationFormat>On-screen Show (4:3)</PresentationFormat>
  <Paragraphs>199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93</cp:revision>
  <dcterms:created xsi:type="dcterms:W3CDTF">2006-08-16T00:00:00Z</dcterms:created>
  <dcterms:modified xsi:type="dcterms:W3CDTF">2015-09-10T14:51:36Z</dcterms:modified>
</cp:coreProperties>
</file>