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2015-10-25-Marriage-and-Family-Part-10-Ppt-Header.jpg"/>
          <p:cNvPicPr>
            <a:picLocks noChangeAspect="1"/>
          </p:cNvPicPr>
          <p:nvPr userDrawn="1"/>
        </p:nvPicPr>
        <p:blipFill>
          <a:blip r:embed="rId2" cstate="print"/>
          <a:stretch>
            <a:fillRect/>
          </a:stretch>
        </p:blipFill>
        <p:spPr>
          <a:xfrm>
            <a:off x="0" y="0"/>
            <a:ext cx="9144000" cy="137517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10-25-Marriage-and-Family-Part-10-Ppt-Cover.jpg"/>
          <p:cNvPicPr>
            <a:picLocks noChangeAspect="1"/>
          </p:cNvPicPr>
          <p:nvPr/>
        </p:nvPicPr>
        <p:blipFill>
          <a:blip r:embed="rId2" cstate="print"/>
          <a:stretch>
            <a:fillRect/>
          </a:stretch>
        </p:blipFill>
        <p:spPr>
          <a:xfrm>
            <a:off x="0" y="857250"/>
            <a:ext cx="9144000" cy="5143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52600"/>
            <a:ext cx="9144000" cy="1200329"/>
          </a:xfrm>
          <a:prstGeom prst="rect">
            <a:avLst/>
          </a:prstGeom>
          <a:noFill/>
        </p:spPr>
        <p:txBody>
          <a:bodyPr wrap="square" rtlCol="0">
            <a:spAutoFit/>
          </a:bodyPr>
          <a:lstStyle/>
          <a:p>
            <a:pPr algn="ctr"/>
            <a:r>
              <a:rPr lang="en-US" sz="3600" dirty="0" smtClean="0">
                <a:solidFill>
                  <a:schemeClr val="bg1"/>
                </a:solidFill>
              </a:rPr>
              <a:t>Having Their Own Encounter, Building Their Own Altar</a:t>
            </a:r>
            <a:endParaRPr lang="en-US" sz="3600" dirty="0">
              <a:solidFill>
                <a:schemeClr val="bg1"/>
              </a:solidFill>
            </a:endParaRPr>
          </a:p>
        </p:txBody>
      </p:sp>
      <p:sp>
        <p:nvSpPr>
          <p:cNvPr id="3" name="TextBox 2"/>
          <p:cNvSpPr txBox="1"/>
          <p:nvPr/>
        </p:nvSpPr>
        <p:spPr>
          <a:xfrm>
            <a:off x="0" y="3166170"/>
            <a:ext cx="9144000" cy="3539430"/>
          </a:xfrm>
          <a:prstGeom prst="rect">
            <a:avLst/>
          </a:prstGeom>
          <a:noFill/>
        </p:spPr>
        <p:txBody>
          <a:bodyPr wrap="square" rtlCol="0">
            <a:spAutoFit/>
          </a:bodyPr>
          <a:lstStyle/>
          <a:p>
            <a:pPr algn="just"/>
            <a:r>
              <a:rPr lang="en-US" sz="2800" i="1" dirty="0" smtClean="0">
                <a:solidFill>
                  <a:schemeClr val="bg1"/>
                </a:solidFill>
              </a:rPr>
              <a:t>Genesis 26:24-25</a:t>
            </a:r>
          </a:p>
          <a:p>
            <a:pPr algn="just"/>
            <a:r>
              <a:rPr lang="en-US" sz="2800" i="1" dirty="0" smtClean="0">
                <a:solidFill>
                  <a:schemeClr val="bg1"/>
                </a:solidFill>
              </a:rPr>
              <a:t>24 And the LORD appeared to him the same night and said, "I am the God of your father Abraham; do not fear, for I am with you. I will bless you and multiply your descendants for My servant Abraham's sake." </a:t>
            </a:r>
          </a:p>
          <a:p>
            <a:pPr algn="just"/>
            <a:r>
              <a:rPr lang="en-US" sz="2800" i="1" dirty="0" smtClean="0">
                <a:solidFill>
                  <a:schemeClr val="bg1"/>
                </a:solidFill>
              </a:rPr>
              <a:t>25 So he built an altar there and called on the name of the LORD, and he pitched his tent there; and there Isaac's servants dug a well.</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505200"/>
            <a:ext cx="9144000" cy="646331"/>
          </a:xfrm>
          <a:prstGeom prst="rect">
            <a:avLst/>
          </a:prstGeom>
          <a:noFill/>
        </p:spPr>
        <p:txBody>
          <a:bodyPr wrap="square" rtlCol="0">
            <a:spAutoFit/>
          </a:bodyPr>
          <a:lstStyle/>
          <a:p>
            <a:pPr algn="ctr"/>
            <a:r>
              <a:rPr lang="en-US" sz="3600" dirty="0" smtClean="0">
                <a:solidFill>
                  <a:schemeClr val="bg1"/>
                </a:solidFill>
              </a:rPr>
              <a:t>ENJOYING THE REST OF THE JOURNEY</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52600"/>
            <a:ext cx="9144000" cy="646331"/>
          </a:xfrm>
          <a:prstGeom prst="rect">
            <a:avLst/>
          </a:prstGeom>
          <a:noFill/>
        </p:spPr>
        <p:txBody>
          <a:bodyPr wrap="square" rtlCol="0">
            <a:spAutoFit/>
          </a:bodyPr>
          <a:lstStyle/>
          <a:p>
            <a:pPr algn="ctr"/>
            <a:r>
              <a:rPr lang="en-US" sz="3600" dirty="0" smtClean="0">
                <a:solidFill>
                  <a:schemeClr val="bg1"/>
                </a:solidFill>
              </a:rPr>
              <a:t>Let Go of Regrets</a:t>
            </a:r>
            <a:endParaRPr lang="en-US" sz="3600" dirty="0">
              <a:solidFill>
                <a:schemeClr val="bg1"/>
              </a:solidFill>
            </a:endParaRPr>
          </a:p>
        </p:txBody>
      </p:sp>
      <p:sp>
        <p:nvSpPr>
          <p:cNvPr id="3" name="TextBox 2"/>
          <p:cNvSpPr txBox="1"/>
          <p:nvPr/>
        </p:nvSpPr>
        <p:spPr>
          <a:xfrm>
            <a:off x="0" y="3166170"/>
            <a:ext cx="9144000" cy="3108543"/>
          </a:xfrm>
          <a:prstGeom prst="rect">
            <a:avLst/>
          </a:prstGeom>
          <a:noFill/>
        </p:spPr>
        <p:txBody>
          <a:bodyPr wrap="square" rtlCol="0">
            <a:spAutoFit/>
          </a:bodyPr>
          <a:lstStyle/>
          <a:p>
            <a:pPr algn="just"/>
            <a:r>
              <a:rPr lang="en-US" sz="2800" i="1" dirty="0" smtClean="0">
                <a:solidFill>
                  <a:schemeClr val="bg1"/>
                </a:solidFill>
              </a:rPr>
              <a:t>Psalm 84:5-7</a:t>
            </a:r>
          </a:p>
          <a:p>
            <a:pPr algn="just"/>
            <a:r>
              <a:rPr lang="en-US" sz="2800" i="1" dirty="0" smtClean="0">
                <a:solidFill>
                  <a:schemeClr val="bg1"/>
                </a:solidFill>
              </a:rPr>
              <a:t>5 Blessed is the man whose strength is in You, Whose heart is set on pilgrimage. </a:t>
            </a:r>
          </a:p>
          <a:p>
            <a:pPr algn="just"/>
            <a:r>
              <a:rPr lang="en-US" sz="2800" i="1" dirty="0" smtClean="0">
                <a:solidFill>
                  <a:schemeClr val="bg1"/>
                </a:solidFill>
              </a:rPr>
              <a:t>6 As they pass through the Valley of Baca (valley of weeping), They make it a spring; The rain also covers it with pools. </a:t>
            </a:r>
          </a:p>
          <a:p>
            <a:pPr algn="just"/>
            <a:r>
              <a:rPr lang="en-US" sz="2800" i="1" dirty="0" smtClean="0">
                <a:solidFill>
                  <a:schemeClr val="bg1"/>
                </a:solidFill>
              </a:rPr>
              <a:t>7 They go from strength to strength; Each one appears before God in Zion.</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52600"/>
            <a:ext cx="9144000" cy="646331"/>
          </a:xfrm>
          <a:prstGeom prst="rect">
            <a:avLst/>
          </a:prstGeom>
          <a:noFill/>
        </p:spPr>
        <p:txBody>
          <a:bodyPr wrap="square" rtlCol="0">
            <a:spAutoFit/>
          </a:bodyPr>
          <a:lstStyle/>
          <a:p>
            <a:pPr algn="ctr"/>
            <a:r>
              <a:rPr lang="en-US" sz="3600" dirty="0" smtClean="0">
                <a:solidFill>
                  <a:schemeClr val="bg1"/>
                </a:solidFill>
              </a:rPr>
              <a:t>Enjoy Memories, But Don't Live In The Past</a:t>
            </a:r>
            <a:endParaRPr lang="en-US" sz="3600" dirty="0">
              <a:solidFill>
                <a:schemeClr val="bg1"/>
              </a:solidFill>
            </a:endParaRPr>
          </a:p>
        </p:txBody>
      </p:sp>
      <p:sp>
        <p:nvSpPr>
          <p:cNvPr id="3" name="TextBox 2"/>
          <p:cNvSpPr txBox="1"/>
          <p:nvPr/>
        </p:nvSpPr>
        <p:spPr>
          <a:xfrm>
            <a:off x="0" y="3166170"/>
            <a:ext cx="9144000" cy="3539430"/>
          </a:xfrm>
          <a:prstGeom prst="rect">
            <a:avLst/>
          </a:prstGeom>
          <a:noFill/>
        </p:spPr>
        <p:txBody>
          <a:bodyPr wrap="square" rtlCol="0">
            <a:spAutoFit/>
          </a:bodyPr>
          <a:lstStyle/>
          <a:p>
            <a:pPr algn="just"/>
            <a:r>
              <a:rPr lang="en-US" sz="2800" i="1" dirty="0" smtClean="0">
                <a:solidFill>
                  <a:schemeClr val="bg1"/>
                </a:solidFill>
              </a:rPr>
              <a:t>Psalm 77:11  I will remember the works of the LORD; Surely I will remember Your wonders of old. </a:t>
            </a:r>
          </a:p>
          <a:p>
            <a:pPr algn="just"/>
            <a:endParaRPr lang="en-US" sz="2800" i="1" dirty="0" smtClean="0">
              <a:solidFill>
                <a:schemeClr val="bg1"/>
              </a:solidFill>
            </a:endParaRPr>
          </a:p>
          <a:p>
            <a:pPr algn="just"/>
            <a:r>
              <a:rPr lang="en-US" sz="2800" i="1" dirty="0" smtClean="0">
                <a:solidFill>
                  <a:schemeClr val="bg1"/>
                </a:solidFill>
              </a:rPr>
              <a:t>Psalm 105:5  Remember His marvelous works which He has done, His wonders, and the judgments of His mouth, </a:t>
            </a:r>
          </a:p>
          <a:p>
            <a:pPr algn="just"/>
            <a:endParaRPr lang="en-US" sz="2800" i="1" dirty="0" smtClean="0">
              <a:solidFill>
                <a:schemeClr val="bg1"/>
              </a:solidFill>
            </a:endParaRPr>
          </a:p>
          <a:p>
            <a:pPr algn="just"/>
            <a:r>
              <a:rPr lang="en-US" sz="2800" i="1" dirty="0" smtClean="0">
                <a:solidFill>
                  <a:schemeClr val="bg1"/>
                </a:solidFill>
              </a:rPr>
              <a:t>Psalm 143:5  I remember the days of old; I meditate on all Your works; I muse on the work of Your hands.</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52600"/>
            <a:ext cx="9144000" cy="1200329"/>
          </a:xfrm>
          <a:prstGeom prst="rect">
            <a:avLst/>
          </a:prstGeom>
          <a:noFill/>
        </p:spPr>
        <p:txBody>
          <a:bodyPr wrap="square" rtlCol="0">
            <a:spAutoFit/>
          </a:bodyPr>
          <a:lstStyle/>
          <a:p>
            <a:pPr algn="ctr"/>
            <a:r>
              <a:rPr lang="en-US" sz="3600" dirty="0" smtClean="0">
                <a:solidFill>
                  <a:schemeClr val="bg1"/>
                </a:solidFill>
              </a:rPr>
              <a:t>Stay Healthy, Stay Strong, Keep Stimulated, Maintain Vitality</a:t>
            </a:r>
            <a:endParaRPr lang="en-US" sz="3600" dirty="0">
              <a:solidFill>
                <a:schemeClr val="bg1"/>
              </a:solidFill>
            </a:endParaRPr>
          </a:p>
        </p:txBody>
      </p:sp>
      <p:sp>
        <p:nvSpPr>
          <p:cNvPr id="3" name="TextBox 2"/>
          <p:cNvSpPr txBox="1"/>
          <p:nvPr/>
        </p:nvSpPr>
        <p:spPr>
          <a:xfrm>
            <a:off x="0" y="3166170"/>
            <a:ext cx="9144000" cy="1384995"/>
          </a:xfrm>
          <a:prstGeom prst="rect">
            <a:avLst/>
          </a:prstGeom>
          <a:noFill/>
        </p:spPr>
        <p:txBody>
          <a:bodyPr wrap="square" rtlCol="0">
            <a:spAutoFit/>
          </a:bodyPr>
          <a:lstStyle/>
          <a:p>
            <a:pPr algn="just"/>
            <a:r>
              <a:rPr lang="en-US" sz="2800" i="1" dirty="0" smtClean="0">
                <a:solidFill>
                  <a:schemeClr val="bg1"/>
                </a:solidFill>
              </a:rPr>
              <a:t>Psalm 103:5  </a:t>
            </a:r>
            <a:endParaRPr lang="en-US" sz="2800" i="1" dirty="0" smtClean="0">
              <a:solidFill>
                <a:schemeClr val="bg1"/>
              </a:solidFill>
            </a:endParaRPr>
          </a:p>
          <a:p>
            <a:pPr algn="just"/>
            <a:r>
              <a:rPr lang="en-US" sz="2800" i="1" dirty="0" smtClean="0">
                <a:solidFill>
                  <a:schemeClr val="bg1"/>
                </a:solidFill>
              </a:rPr>
              <a:t>Who </a:t>
            </a:r>
            <a:r>
              <a:rPr lang="en-US" sz="2800" i="1" dirty="0" smtClean="0">
                <a:solidFill>
                  <a:schemeClr val="bg1"/>
                </a:solidFill>
              </a:rPr>
              <a:t>satisfies your mouth with good things, So that your youth is renewed like the eagle's</a:t>
            </a:r>
            <a:r>
              <a:rPr lang="en-US" sz="2800" i="1" dirty="0" smtClean="0">
                <a:solidFill>
                  <a:schemeClr val="bg1"/>
                </a:solidFill>
              </a:rPr>
              <a:t>.</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52600"/>
            <a:ext cx="9144000" cy="1200329"/>
          </a:xfrm>
          <a:prstGeom prst="rect">
            <a:avLst/>
          </a:prstGeom>
          <a:noFill/>
        </p:spPr>
        <p:txBody>
          <a:bodyPr wrap="square" rtlCol="0">
            <a:spAutoFit/>
          </a:bodyPr>
          <a:lstStyle/>
          <a:p>
            <a:pPr algn="ctr"/>
            <a:r>
              <a:rPr lang="en-US" sz="3600" dirty="0" smtClean="0">
                <a:solidFill>
                  <a:schemeClr val="bg1"/>
                </a:solidFill>
              </a:rPr>
              <a:t>Stay Healthy, Stay Strong, Keep Stimulated, Maintain Vitality</a:t>
            </a:r>
            <a:endParaRPr lang="en-US" sz="3600" dirty="0">
              <a:solidFill>
                <a:schemeClr val="bg1"/>
              </a:solidFill>
            </a:endParaRPr>
          </a:p>
        </p:txBody>
      </p:sp>
      <p:sp>
        <p:nvSpPr>
          <p:cNvPr id="3" name="TextBox 2"/>
          <p:cNvSpPr txBox="1"/>
          <p:nvPr/>
        </p:nvSpPr>
        <p:spPr>
          <a:xfrm>
            <a:off x="0" y="3166170"/>
            <a:ext cx="9144000" cy="3108543"/>
          </a:xfrm>
          <a:prstGeom prst="rect">
            <a:avLst/>
          </a:prstGeom>
          <a:noFill/>
        </p:spPr>
        <p:txBody>
          <a:bodyPr wrap="square" rtlCol="0">
            <a:spAutoFit/>
          </a:bodyPr>
          <a:lstStyle/>
          <a:p>
            <a:pPr algn="just"/>
            <a:r>
              <a:rPr lang="en-US" sz="2800" i="1" dirty="0" smtClean="0">
                <a:solidFill>
                  <a:schemeClr val="bg1"/>
                </a:solidFill>
              </a:rPr>
              <a:t>Psalm </a:t>
            </a:r>
            <a:r>
              <a:rPr lang="en-US" sz="2800" i="1" dirty="0" smtClean="0">
                <a:solidFill>
                  <a:schemeClr val="bg1"/>
                </a:solidFill>
              </a:rPr>
              <a:t>92:12-14 (GNB)</a:t>
            </a:r>
          </a:p>
          <a:p>
            <a:pPr algn="just"/>
            <a:r>
              <a:rPr lang="en-US" sz="2800" i="1" dirty="0" smtClean="0">
                <a:solidFill>
                  <a:schemeClr val="bg1"/>
                </a:solidFill>
              </a:rPr>
              <a:t>12 The righteous will flourish like palm trees; they will grow like the cedars of Lebanon. </a:t>
            </a:r>
          </a:p>
          <a:p>
            <a:pPr algn="just"/>
            <a:r>
              <a:rPr lang="en-US" sz="2800" i="1" dirty="0" smtClean="0">
                <a:solidFill>
                  <a:schemeClr val="bg1"/>
                </a:solidFill>
              </a:rPr>
              <a:t>13 They are like trees planted in the house of the LORD, that flourish in the Temple of our God, </a:t>
            </a:r>
          </a:p>
          <a:p>
            <a:pPr algn="just"/>
            <a:r>
              <a:rPr lang="en-US" sz="2800" i="1" dirty="0" smtClean="0">
                <a:solidFill>
                  <a:schemeClr val="bg1"/>
                </a:solidFill>
              </a:rPr>
              <a:t>14 that still bear fruit in old age and are always green and strong.</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52600"/>
            <a:ext cx="9144000" cy="646331"/>
          </a:xfrm>
          <a:prstGeom prst="rect">
            <a:avLst/>
          </a:prstGeom>
          <a:noFill/>
        </p:spPr>
        <p:txBody>
          <a:bodyPr wrap="square" rtlCol="0">
            <a:spAutoFit/>
          </a:bodyPr>
          <a:lstStyle/>
          <a:p>
            <a:pPr algn="ctr"/>
            <a:r>
              <a:rPr lang="en-US" sz="3600" dirty="0" smtClean="0">
                <a:solidFill>
                  <a:schemeClr val="bg1"/>
                </a:solidFill>
              </a:rPr>
              <a:t>Testifying To Generations To Come</a:t>
            </a:r>
            <a:endParaRPr lang="en-US" sz="3600" dirty="0">
              <a:solidFill>
                <a:schemeClr val="bg1"/>
              </a:solidFill>
            </a:endParaRPr>
          </a:p>
        </p:txBody>
      </p:sp>
      <p:sp>
        <p:nvSpPr>
          <p:cNvPr id="3" name="TextBox 2"/>
          <p:cNvSpPr txBox="1"/>
          <p:nvPr/>
        </p:nvSpPr>
        <p:spPr>
          <a:xfrm>
            <a:off x="0" y="3166170"/>
            <a:ext cx="9144000" cy="2677656"/>
          </a:xfrm>
          <a:prstGeom prst="rect">
            <a:avLst/>
          </a:prstGeom>
          <a:noFill/>
        </p:spPr>
        <p:txBody>
          <a:bodyPr wrap="square" rtlCol="0">
            <a:spAutoFit/>
          </a:bodyPr>
          <a:lstStyle/>
          <a:p>
            <a:pPr algn="just"/>
            <a:r>
              <a:rPr lang="en-US" sz="2800" i="1" dirty="0" smtClean="0">
                <a:solidFill>
                  <a:schemeClr val="bg1"/>
                </a:solidFill>
              </a:rPr>
              <a:t>Psalm 71:17-18 (GNB)</a:t>
            </a:r>
          </a:p>
          <a:p>
            <a:pPr algn="just"/>
            <a:r>
              <a:rPr lang="en-US" sz="2800" i="1" dirty="0" smtClean="0">
                <a:solidFill>
                  <a:schemeClr val="bg1"/>
                </a:solidFill>
              </a:rPr>
              <a:t>17 You have taught me ever since I was young, and I still tell of your wonderful acts. </a:t>
            </a:r>
          </a:p>
          <a:p>
            <a:pPr algn="just"/>
            <a:r>
              <a:rPr lang="en-US" sz="2800" i="1" dirty="0" smtClean="0">
                <a:solidFill>
                  <a:schemeClr val="bg1"/>
                </a:solidFill>
              </a:rPr>
              <a:t>18 Now that I am old and my hair is gray, do not abandon me, O God! Be with me while I proclaim your power and might to all generations to come.</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52600"/>
            <a:ext cx="9144000" cy="1200329"/>
          </a:xfrm>
          <a:prstGeom prst="rect">
            <a:avLst/>
          </a:prstGeom>
          <a:noFill/>
        </p:spPr>
        <p:txBody>
          <a:bodyPr wrap="square" rtlCol="0">
            <a:spAutoFit/>
          </a:bodyPr>
          <a:lstStyle/>
          <a:p>
            <a:pPr algn="ctr"/>
            <a:r>
              <a:rPr lang="en-US" sz="3600" dirty="0" smtClean="0">
                <a:solidFill>
                  <a:schemeClr val="bg1"/>
                </a:solidFill>
              </a:rPr>
              <a:t>Whether Together Or Alone, Run The Race To The Finish</a:t>
            </a:r>
            <a:endParaRPr lang="en-US" sz="3600" dirty="0">
              <a:solidFill>
                <a:schemeClr val="bg1"/>
              </a:solidFill>
            </a:endParaRPr>
          </a:p>
        </p:txBody>
      </p:sp>
      <p:sp>
        <p:nvSpPr>
          <p:cNvPr id="3" name="TextBox 2"/>
          <p:cNvSpPr txBox="1"/>
          <p:nvPr/>
        </p:nvSpPr>
        <p:spPr>
          <a:xfrm>
            <a:off x="0" y="3166170"/>
            <a:ext cx="9144000" cy="3108543"/>
          </a:xfrm>
          <a:prstGeom prst="rect">
            <a:avLst/>
          </a:prstGeom>
          <a:noFill/>
        </p:spPr>
        <p:txBody>
          <a:bodyPr wrap="square" rtlCol="0">
            <a:spAutoFit/>
          </a:bodyPr>
          <a:lstStyle/>
          <a:p>
            <a:pPr algn="just"/>
            <a:r>
              <a:rPr lang="en-US" sz="2800" i="1" dirty="0" smtClean="0">
                <a:solidFill>
                  <a:schemeClr val="bg1"/>
                </a:solidFill>
              </a:rPr>
              <a:t>2 Corinthians 4:16-18</a:t>
            </a:r>
          </a:p>
          <a:p>
            <a:pPr algn="just"/>
            <a:r>
              <a:rPr lang="en-US" sz="2800" i="1" dirty="0" smtClean="0">
                <a:solidFill>
                  <a:schemeClr val="bg1"/>
                </a:solidFill>
              </a:rPr>
              <a:t>16 Therefore we do not lose heart. Even though our outward man is perishing, yet the inward man is being renewed day by day. </a:t>
            </a:r>
          </a:p>
          <a:p>
            <a:pPr algn="just"/>
            <a:r>
              <a:rPr lang="en-US" sz="2800" i="1" dirty="0" smtClean="0">
                <a:solidFill>
                  <a:schemeClr val="bg1"/>
                </a:solidFill>
              </a:rPr>
              <a:t>17 For our light affliction, which is but for a moment, is working for us a far more exceeding and eternal weight of glory,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52600"/>
            <a:ext cx="9144000" cy="1200329"/>
          </a:xfrm>
          <a:prstGeom prst="rect">
            <a:avLst/>
          </a:prstGeom>
          <a:noFill/>
        </p:spPr>
        <p:txBody>
          <a:bodyPr wrap="square" rtlCol="0">
            <a:spAutoFit/>
          </a:bodyPr>
          <a:lstStyle/>
          <a:p>
            <a:pPr algn="ctr"/>
            <a:r>
              <a:rPr lang="en-US" sz="3600" dirty="0" smtClean="0">
                <a:solidFill>
                  <a:schemeClr val="bg1"/>
                </a:solidFill>
              </a:rPr>
              <a:t>Whether Together Or Alone, Run The Race To The Finish</a:t>
            </a:r>
            <a:endParaRPr lang="en-US" sz="3600" dirty="0">
              <a:solidFill>
                <a:schemeClr val="bg1"/>
              </a:solidFill>
            </a:endParaRPr>
          </a:p>
        </p:txBody>
      </p:sp>
      <p:sp>
        <p:nvSpPr>
          <p:cNvPr id="3" name="TextBox 2"/>
          <p:cNvSpPr txBox="1"/>
          <p:nvPr/>
        </p:nvSpPr>
        <p:spPr>
          <a:xfrm>
            <a:off x="0" y="3166170"/>
            <a:ext cx="9144000" cy="1815882"/>
          </a:xfrm>
          <a:prstGeom prst="rect">
            <a:avLst/>
          </a:prstGeom>
          <a:noFill/>
        </p:spPr>
        <p:txBody>
          <a:bodyPr wrap="square" rtlCol="0">
            <a:spAutoFit/>
          </a:bodyPr>
          <a:lstStyle/>
          <a:p>
            <a:pPr algn="just"/>
            <a:r>
              <a:rPr lang="en-US" sz="2800" i="1" dirty="0" smtClean="0">
                <a:solidFill>
                  <a:schemeClr val="bg1"/>
                </a:solidFill>
              </a:rPr>
              <a:t>2 Corinthians 4:16-18</a:t>
            </a:r>
          </a:p>
          <a:p>
            <a:pPr algn="just"/>
            <a:r>
              <a:rPr lang="en-US" sz="2800" i="1" dirty="0" smtClean="0">
                <a:solidFill>
                  <a:schemeClr val="bg1"/>
                </a:solidFill>
              </a:rPr>
              <a:t>18 </a:t>
            </a:r>
            <a:r>
              <a:rPr lang="en-US" sz="2800" i="1" dirty="0" smtClean="0">
                <a:solidFill>
                  <a:schemeClr val="bg1"/>
                </a:solidFill>
              </a:rPr>
              <a:t>while we do not look at the things which are seen, but at the things which are not seen. For the things which are seen are temporary, but the things which are not seen are eternal.</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52600"/>
            <a:ext cx="9144000" cy="1200329"/>
          </a:xfrm>
          <a:prstGeom prst="rect">
            <a:avLst/>
          </a:prstGeom>
          <a:noFill/>
        </p:spPr>
        <p:txBody>
          <a:bodyPr wrap="square" rtlCol="0">
            <a:spAutoFit/>
          </a:bodyPr>
          <a:lstStyle/>
          <a:p>
            <a:pPr algn="ctr"/>
            <a:r>
              <a:rPr lang="en-US" sz="3600" dirty="0" smtClean="0">
                <a:solidFill>
                  <a:schemeClr val="bg1"/>
                </a:solidFill>
              </a:rPr>
              <a:t>Whether Together Or Alone, Run The Race To The Finish</a:t>
            </a:r>
            <a:endParaRPr lang="en-US" sz="3600" dirty="0">
              <a:solidFill>
                <a:schemeClr val="bg1"/>
              </a:solidFill>
            </a:endParaRPr>
          </a:p>
        </p:txBody>
      </p:sp>
      <p:sp>
        <p:nvSpPr>
          <p:cNvPr id="3" name="TextBox 2"/>
          <p:cNvSpPr txBox="1"/>
          <p:nvPr/>
        </p:nvSpPr>
        <p:spPr>
          <a:xfrm>
            <a:off x="0" y="3166170"/>
            <a:ext cx="9144000" cy="3108543"/>
          </a:xfrm>
          <a:prstGeom prst="rect">
            <a:avLst/>
          </a:prstGeom>
          <a:noFill/>
        </p:spPr>
        <p:txBody>
          <a:bodyPr wrap="square" rtlCol="0">
            <a:spAutoFit/>
          </a:bodyPr>
          <a:lstStyle/>
          <a:p>
            <a:pPr algn="just"/>
            <a:r>
              <a:rPr lang="en-US" sz="2800" i="1" dirty="0" smtClean="0">
                <a:solidFill>
                  <a:schemeClr val="bg1"/>
                </a:solidFill>
              </a:rPr>
              <a:t>2 Timothy 4:7-8</a:t>
            </a:r>
          </a:p>
          <a:p>
            <a:pPr algn="just"/>
            <a:r>
              <a:rPr lang="en-US" sz="2800" i="1" dirty="0" smtClean="0">
                <a:solidFill>
                  <a:schemeClr val="bg1"/>
                </a:solidFill>
              </a:rPr>
              <a:t>7 I have fought the good fight, I have finished the race, I have kept the faith. </a:t>
            </a:r>
          </a:p>
          <a:p>
            <a:pPr algn="just"/>
            <a:r>
              <a:rPr lang="en-US" sz="2800" i="1" dirty="0" smtClean="0">
                <a:solidFill>
                  <a:schemeClr val="bg1"/>
                </a:solidFill>
              </a:rPr>
              <a:t>8 Finally, there is laid up for me the crown of righteousness, which the Lord, the righteous Judge, will give to me on that Day, and not to me only but also to all who have loved His appearing. </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52800"/>
            <a:ext cx="9144000" cy="646331"/>
          </a:xfrm>
          <a:prstGeom prst="rect">
            <a:avLst/>
          </a:prstGeom>
          <a:noFill/>
        </p:spPr>
        <p:txBody>
          <a:bodyPr wrap="square" rtlCol="0">
            <a:spAutoFit/>
          </a:bodyPr>
          <a:lstStyle/>
          <a:p>
            <a:pPr algn="ctr"/>
            <a:r>
              <a:rPr lang="en-US" sz="3600" dirty="0" smtClean="0">
                <a:solidFill>
                  <a:schemeClr val="bg1"/>
                </a:solidFill>
              </a:rPr>
              <a:t>WHEN CHILDREN BECOME YOUR FRIENDS</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52600"/>
            <a:ext cx="9144000" cy="646331"/>
          </a:xfrm>
          <a:prstGeom prst="rect">
            <a:avLst/>
          </a:prstGeom>
          <a:noFill/>
        </p:spPr>
        <p:txBody>
          <a:bodyPr wrap="square" rtlCol="0">
            <a:spAutoFit/>
          </a:bodyPr>
          <a:lstStyle/>
          <a:p>
            <a:pPr algn="ctr"/>
            <a:r>
              <a:rPr lang="en-US" sz="3600" dirty="0" smtClean="0">
                <a:solidFill>
                  <a:schemeClr val="bg1"/>
                </a:solidFill>
              </a:rPr>
              <a:t>Relating To Children As Adults</a:t>
            </a:r>
            <a:endParaRPr lang="en-US" sz="3600" dirty="0">
              <a:solidFill>
                <a:schemeClr val="bg1"/>
              </a:solidFill>
            </a:endParaRPr>
          </a:p>
        </p:txBody>
      </p:sp>
      <p:sp>
        <p:nvSpPr>
          <p:cNvPr id="3" name="TextBox 2"/>
          <p:cNvSpPr txBox="1"/>
          <p:nvPr/>
        </p:nvSpPr>
        <p:spPr>
          <a:xfrm>
            <a:off x="0" y="3200400"/>
            <a:ext cx="9144000" cy="2246769"/>
          </a:xfrm>
          <a:prstGeom prst="rect">
            <a:avLst/>
          </a:prstGeom>
          <a:noFill/>
        </p:spPr>
        <p:txBody>
          <a:bodyPr wrap="square" rtlCol="0">
            <a:spAutoFit/>
          </a:bodyPr>
          <a:lstStyle/>
          <a:p>
            <a:pPr algn="just"/>
            <a:r>
              <a:rPr lang="en-US" sz="2800" i="1" dirty="0" smtClean="0">
                <a:solidFill>
                  <a:schemeClr val="bg1"/>
                </a:solidFill>
              </a:rPr>
              <a:t>Deuteronomy 32:11-12 (MSG)</a:t>
            </a:r>
          </a:p>
          <a:p>
            <a:pPr algn="just"/>
            <a:r>
              <a:rPr lang="en-US" sz="2800" i="1" dirty="0" smtClean="0">
                <a:solidFill>
                  <a:schemeClr val="bg1"/>
                </a:solidFill>
              </a:rPr>
              <a:t>11 He was like an eagle hovering over its nest, overshadowing its young, Then spreading its wings, lifting them into the air, teaching them to fly. </a:t>
            </a:r>
          </a:p>
          <a:p>
            <a:pPr algn="just"/>
            <a:r>
              <a:rPr lang="en-US" sz="2800" i="1" dirty="0" smtClean="0">
                <a:solidFill>
                  <a:schemeClr val="bg1"/>
                </a:solidFill>
              </a:rPr>
              <a:t>12 GOD alone led him; there was not a foreign god in sight. </a:t>
            </a:r>
            <a:endParaRPr lang="en-US" sz="2800" i="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52600"/>
            <a:ext cx="9144000" cy="646331"/>
          </a:xfrm>
          <a:prstGeom prst="rect">
            <a:avLst/>
          </a:prstGeom>
          <a:noFill/>
        </p:spPr>
        <p:txBody>
          <a:bodyPr wrap="square" rtlCol="0">
            <a:spAutoFit/>
          </a:bodyPr>
          <a:lstStyle/>
          <a:p>
            <a:pPr algn="ctr"/>
            <a:r>
              <a:rPr lang="en-US" sz="3600" dirty="0" smtClean="0">
                <a:solidFill>
                  <a:schemeClr val="bg1"/>
                </a:solidFill>
              </a:rPr>
              <a:t>Drawing Out of Old And New Wells</a:t>
            </a:r>
            <a:endParaRPr lang="en-US" sz="3600" dirty="0">
              <a:solidFill>
                <a:schemeClr val="bg1"/>
              </a:solidFill>
            </a:endParaRPr>
          </a:p>
        </p:txBody>
      </p:sp>
      <p:sp>
        <p:nvSpPr>
          <p:cNvPr id="3" name="TextBox 2"/>
          <p:cNvSpPr txBox="1"/>
          <p:nvPr/>
        </p:nvSpPr>
        <p:spPr>
          <a:xfrm>
            <a:off x="0" y="3200400"/>
            <a:ext cx="9144000" cy="3108543"/>
          </a:xfrm>
          <a:prstGeom prst="rect">
            <a:avLst/>
          </a:prstGeom>
          <a:noFill/>
        </p:spPr>
        <p:txBody>
          <a:bodyPr wrap="square" rtlCol="0">
            <a:spAutoFit/>
          </a:bodyPr>
          <a:lstStyle/>
          <a:p>
            <a:pPr algn="just"/>
            <a:r>
              <a:rPr lang="en-US" sz="2800" i="1" dirty="0" smtClean="0">
                <a:solidFill>
                  <a:schemeClr val="bg1"/>
                </a:solidFill>
              </a:rPr>
              <a:t>Genesis 26:18-23,32-33</a:t>
            </a:r>
          </a:p>
          <a:p>
            <a:pPr algn="just"/>
            <a:r>
              <a:rPr lang="en-US" sz="2800" i="1" dirty="0" smtClean="0">
                <a:solidFill>
                  <a:schemeClr val="bg1"/>
                </a:solidFill>
              </a:rPr>
              <a:t>18 And Isaac dug again the wells of water which they had dug in the days of Abraham his father, for the Philistines had stopped them up after the death of Abraham. He called them by the names which his father had called them. </a:t>
            </a:r>
          </a:p>
          <a:p>
            <a:pPr algn="just"/>
            <a:r>
              <a:rPr lang="en-US" sz="2800" i="1" dirty="0" smtClean="0">
                <a:solidFill>
                  <a:schemeClr val="bg1"/>
                </a:solidFill>
              </a:rPr>
              <a:t>19 Also Isaac's servants dug in the valley, and found a well of running water there. </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52600"/>
            <a:ext cx="9144000" cy="646331"/>
          </a:xfrm>
          <a:prstGeom prst="rect">
            <a:avLst/>
          </a:prstGeom>
          <a:noFill/>
        </p:spPr>
        <p:txBody>
          <a:bodyPr wrap="square" rtlCol="0">
            <a:spAutoFit/>
          </a:bodyPr>
          <a:lstStyle/>
          <a:p>
            <a:pPr algn="ctr"/>
            <a:r>
              <a:rPr lang="en-US" sz="3600" dirty="0" smtClean="0">
                <a:solidFill>
                  <a:schemeClr val="bg1"/>
                </a:solidFill>
              </a:rPr>
              <a:t>Drawing Out of Old And New Wells</a:t>
            </a:r>
            <a:endParaRPr lang="en-US" sz="3600" dirty="0">
              <a:solidFill>
                <a:schemeClr val="bg1"/>
              </a:solidFill>
            </a:endParaRPr>
          </a:p>
        </p:txBody>
      </p:sp>
      <p:sp>
        <p:nvSpPr>
          <p:cNvPr id="3" name="TextBox 2"/>
          <p:cNvSpPr txBox="1"/>
          <p:nvPr/>
        </p:nvSpPr>
        <p:spPr>
          <a:xfrm>
            <a:off x="0" y="3048000"/>
            <a:ext cx="9144000" cy="2677656"/>
          </a:xfrm>
          <a:prstGeom prst="rect">
            <a:avLst/>
          </a:prstGeom>
          <a:noFill/>
        </p:spPr>
        <p:txBody>
          <a:bodyPr wrap="square" rtlCol="0">
            <a:spAutoFit/>
          </a:bodyPr>
          <a:lstStyle/>
          <a:p>
            <a:pPr algn="just"/>
            <a:r>
              <a:rPr lang="en-US" sz="2800" i="1" dirty="0" smtClean="0">
                <a:solidFill>
                  <a:schemeClr val="bg1"/>
                </a:solidFill>
              </a:rPr>
              <a:t>Genesis 26:18-23,32-33</a:t>
            </a:r>
          </a:p>
          <a:p>
            <a:pPr algn="just"/>
            <a:r>
              <a:rPr lang="en-US" sz="2800" i="1" dirty="0" smtClean="0">
                <a:solidFill>
                  <a:schemeClr val="bg1"/>
                </a:solidFill>
              </a:rPr>
              <a:t>20 </a:t>
            </a:r>
            <a:r>
              <a:rPr lang="en-US" sz="2800" i="1" dirty="0" smtClean="0">
                <a:solidFill>
                  <a:schemeClr val="bg1"/>
                </a:solidFill>
              </a:rPr>
              <a:t>But the herdsmen of </a:t>
            </a:r>
            <a:r>
              <a:rPr lang="en-US" sz="2800" i="1" dirty="0" err="1" smtClean="0">
                <a:solidFill>
                  <a:schemeClr val="bg1"/>
                </a:solidFill>
              </a:rPr>
              <a:t>Gerar</a:t>
            </a:r>
            <a:r>
              <a:rPr lang="en-US" sz="2800" i="1" dirty="0" smtClean="0">
                <a:solidFill>
                  <a:schemeClr val="bg1"/>
                </a:solidFill>
              </a:rPr>
              <a:t> quarreled with Isaac's herdsmen, saying, "The water is ours." So he called the name of the well </a:t>
            </a:r>
            <a:r>
              <a:rPr lang="en-US" sz="2800" i="1" dirty="0" err="1" smtClean="0">
                <a:solidFill>
                  <a:schemeClr val="bg1"/>
                </a:solidFill>
              </a:rPr>
              <a:t>Esek</a:t>
            </a:r>
            <a:r>
              <a:rPr lang="en-US" sz="2800" i="1" dirty="0" smtClean="0">
                <a:solidFill>
                  <a:schemeClr val="bg1"/>
                </a:solidFill>
              </a:rPr>
              <a:t>, because they quarreled with him. </a:t>
            </a:r>
          </a:p>
          <a:p>
            <a:pPr algn="just"/>
            <a:r>
              <a:rPr lang="en-US" sz="2800" i="1" dirty="0" smtClean="0">
                <a:solidFill>
                  <a:schemeClr val="bg1"/>
                </a:solidFill>
              </a:rPr>
              <a:t>21 Then they dug another well, and they quarreled over that one also. So he called its name </a:t>
            </a:r>
            <a:r>
              <a:rPr lang="en-US" sz="2800" i="1" dirty="0" err="1" smtClean="0">
                <a:solidFill>
                  <a:schemeClr val="bg1"/>
                </a:solidFill>
              </a:rPr>
              <a:t>Sitnah</a:t>
            </a:r>
            <a:r>
              <a:rPr lang="en-US" sz="2800" i="1" dirty="0" smtClean="0">
                <a:solidFill>
                  <a:schemeClr val="bg1"/>
                </a:solidFill>
              </a:rPr>
              <a:t>. </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52600"/>
            <a:ext cx="9144000" cy="646331"/>
          </a:xfrm>
          <a:prstGeom prst="rect">
            <a:avLst/>
          </a:prstGeom>
          <a:noFill/>
        </p:spPr>
        <p:txBody>
          <a:bodyPr wrap="square" rtlCol="0">
            <a:spAutoFit/>
          </a:bodyPr>
          <a:lstStyle/>
          <a:p>
            <a:pPr algn="ctr"/>
            <a:r>
              <a:rPr lang="en-US" sz="3600" dirty="0" smtClean="0">
                <a:solidFill>
                  <a:schemeClr val="bg1"/>
                </a:solidFill>
              </a:rPr>
              <a:t>Drawing Out of Old And New Wells</a:t>
            </a:r>
            <a:endParaRPr lang="en-US" sz="3600" dirty="0">
              <a:solidFill>
                <a:schemeClr val="bg1"/>
              </a:solidFill>
            </a:endParaRPr>
          </a:p>
        </p:txBody>
      </p:sp>
      <p:sp>
        <p:nvSpPr>
          <p:cNvPr id="3" name="TextBox 2"/>
          <p:cNvSpPr txBox="1"/>
          <p:nvPr/>
        </p:nvSpPr>
        <p:spPr>
          <a:xfrm>
            <a:off x="0" y="3048000"/>
            <a:ext cx="9144000" cy="2677656"/>
          </a:xfrm>
          <a:prstGeom prst="rect">
            <a:avLst/>
          </a:prstGeom>
          <a:noFill/>
        </p:spPr>
        <p:txBody>
          <a:bodyPr wrap="square" rtlCol="0">
            <a:spAutoFit/>
          </a:bodyPr>
          <a:lstStyle/>
          <a:p>
            <a:pPr algn="just"/>
            <a:r>
              <a:rPr lang="en-US" sz="2800" i="1" dirty="0" smtClean="0">
                <a:solidFill>
                  <a:schemeClr val="bg1"/>
                </a:solidFill>
              </a:rPr>
              <a:t>Genesis 26:18-23,32-33</a:t>
            </a:r>
          </a:p>
          <a:p>
            <a:pPr algn="just"/>
            <a:r>
              <a:rPr lang="en-US" sz="2800" i="1" dirty="0" smtClean="0">
                <a:solidFill>
                  <a:schemeClr val="bg1"/>
                </a:solidFill>
              </a:rPr>
              <a:t>22 </a:t>
            </a:r>
            <a:r>
              <a:rPr lang="en-US" sz="2800" i="1" dirty="0" smtClean="0">
                <a:solidFill>
                  <a:schemeClr val="bg1"/>
                </a:solidFill>
              </a:rPr>
              <a:t>And he moved from there and dug another well, and they did not quarrel over it. So he called its name Rehoboth, because he said, "For now the LORD has made room for us, and we shall be fruitful in the land." </a:t>
            </a:r>
          </a:p>
          <a:p>
            <a:pPr algn="just"/>
            <a:r>
              <a:rPr lang="en-US" sz="2800" i="1" dirty="0" smtClean="0">
                <a:solidFill>
                  <a:schemeClr val="bg1"/>
                </a:solidFill>
              </a:rPr>
              <a:t>23 Then he went up from there to Beersheba. </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52600"/>
            <a:ext cx="9144000" cy="646331"/>
          </a:xfrm>
          <a:prstGeom prst="rect">
            <a:avLst/>
          </a:prstGeom>
          <a:noFill/>
        </p:spPr>
        <p:txBody>
          <a:bodyPr wrap="square" rtlCol="0">
            <a:spAutoFit/>
          </a:bodyPr>
          <a:lstStyle/>
          <a:p>
            <a:pPr algn="ctr"/>
            <a:r>
              <a:rPr lang="en-US" sz="3600" dirty="0" smtClean="0">
                <a:solidFill>
                  <a:schemeClr val="bg1"/>
                </a:solidFill>
              </a:rPr>
              <a:t>Drawing Out of Old And New Wells</a:t>
            </a:r>
            <a:endParaRPr lang="en-US" sz="3600" dirty="0">
              <a:solidFill>
                <a:schemeClr val="bg1"/>
              </a:solidFill>
            </a:endParaRPr>
          </a:p>
        </p:txBody>
      </p:sp>
      <p:sp>
        <p:nvSpPr>
          <p:cNvPr id="3" name="TextBox 2"/>
          <p:cNvSpPr txBox="1"/>
          <p:nvPr/>
        </p:nvSpPr>
        <p:spPr>
          <a:xfrm>
            <a:off x="0" y="3048000"/>
            <a:ext cx="9144000" cy="2677656"/>
          </a:xfrm>
          <a:prstGeom prst="rect">
            <a:avLst/>
          </a:prstGeom>
          <a:noFill/>
        </p:spPr>
        <p:txBody>
          <a:bodyPr wrap="square" rtlCol="0">
            <a:spAutoFit/>
          </a:bodyPr>
          <a:lstStyle/>
          <a:p>
            <a:pPr algn="just"/>
            <a:r>
              <a:rPr lang="en-US" sz="2800" i="1" dirty="0" smtClean="0">
                <a:solidFill>
                  <a:schemeClr val="bg1"/>
                </a:solidFill>
              </a:rPr>
              <a:t>Genesis 26:18-23,32-33</a:t>
            </a:r>
          </a:p>
          <a:p>
            <a:pPr algn="just"/>
            <a:r>
              <a:rPr lang="en-US" sz="2800" i="1" dirty="0" smtClean="0">
                <a:solidFill>
                  <a:schemeClr val="bg1"/>
                </a:solidFill>
              </a:rPr>
              <a:t>32 </a:t>
            </a:r>
            <a:r>
              <a:rPr lang="en-US" sz="2800" i="1" dirty="0" smtClean="0">
                <a:solidFill>
                  <a:schemeClr val="bg1"/>
                </a:solidFill>
              </a:rPr>
              <a:t>It came to pass the same day that Isaac's servants came and told him about the well which they had dug, and said to him, "We have found water." </a:t>
            </a:r>
          </a:p>
          <a:p>
            <a:pPr algn="just"/>
            <a:r>
              <a:rPr lang="en-US" sz="2800" i="1" dirty="0" smtClean="0">
                <a:solidFill>
                  <a:schemeClr val="bg1"/>
                </a:solidFill>
              </a:rPr>
              <a:t>33 So he called it </a:t>
            </a:r>
            <a:r>
              <a:rPr lang="en-US" sz="2800" i="1" dirty="0" err="1" smtClean="0">
                <a:solidFill>
                  <a:schemeClr val="bg1"/>
                </a:solidFill>
              </a:rPr>
              <a:t>Shebah</a:t>
            </a:r>
            <a:r>
              <a:rPr lang="en-US" sz="2800" i="1" dirty="0" smtClean="0">
                <a:solidFill>
                  <a:schemeClr val="bg1"/>
                </a:solidFill>
              </a:rPr>
              <a:t>. Therefore the name of the city is Beersheba to this day. </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52600"/>
            <a:ext cx="9144000" cy="646331"/>
          </a:xfrm>
          <a:prstGeom prst="rect">
            <a:avLst/>
          </a:prstGeom>
          <a:noFill/>
        </p:spPr>
        <p:txBody>
          <a:bodyPr wrap="square" rtlCol="0">
            <a:spAutoFit/>
          </a:bodyPr>
          <a:lstStyle/>
          <a:p>
            <a:pPr algn="ctr"/>
            <a:r>
              <a:rPr lang="en-US" sz="3600" dirty="0" smtClean="0">
                <a:solidFill>
                  <a:schemeClr val="bg1"/>
                </a:solidFill>
              </a:rPr>
              <a:t>Drawing Out of Old And New Wells</a:t>
            </a:r>
            <a:endParaRPr lang="en-US" sz="3600" dirty="0">
              <a:solidFill>
                <a:schemeClr val="bg1"/>
              </a:solidFill>
            </a:endParaRPr>
          </a:p>
        </p:txBody>
      </p:sp>
      <p:sp>
        <p:nvSpPr>
          <p:cNvPr id="3" name="TextBox 2"/>
          <p:cNvSpPr txBox="1"/>
          <p:nvPr/>
        </p:nvSpPr>
        <p:spPr>
          <a:xfrm>
            <a:off x="0" y="3048000"/>
            <a:ext cx="9144000" cy="2677656"/>
          </a:xfrm>
          <a:prstGeom prst="rect">
            <a:avLst/>
          </a:prstGeom>
          <a:noFill/>
        </p:spPr>
        <p:txBody>
          <a:bodyPr wrap="square" rtlCol="0">
            <a:spAutoFit/>
          </a:bodyPr>
          <a:lstStyle/>
          <a:p>
            <a:pPr algn="just"/>
            <a:r>
              <a:rPr lang="en-US" sz="2800" i="1" dirty="0" smtClean="0">
                <a:solidFill>
                  <a:schemeClr val="bg1"/>
                </a:solidFill>
              </a:rPr>
              <a:t>Genesis 26:18-23,32-33</a:t>
            </a:r>
          </a:p>
          <a:p>
            <a:pPr algn="just"/>
            <a:r>
              <a:rPr lang="en-US" sz="2800" i="1" dirty="0" smtClean="0">
                <a:solidFill>
                  <a:schemeClr val="bg1"/>
                </a:solidFill>
              </a:rPr>
              <a:t>32 </a:t>
            </a:r>
            <a:r>
              <a:rPr lang="en-US" sz="2800" i="1" dirty="0" smtClean="0">
                <a:solidFill>
                  <a:schemeClr val="bg1"/>
                </a:solidFill>
              </a:rPr>
              <a:t>It came to pass the same day that Isaac's servants came and told him about the well which they had dug, and said to him, "We have found water." </a:t>
            </a:r>
          </a:p>
          <a:p>
            <a:pPr algn="just"/>
            <a:r>
              <a:rPr lang="en-US" sz="2800" i="1" dirty="0" smtClean="0">
                <a:solidFill>
                  <a:schemeClr val="bg1"/>
                </a:solidFill>
              </a:rPr>
              <a:t>33 So he called it </a:t>
            </a:r>
            <a:r>
              <a:rPr lang="en-US" sz="2800" i="1" dirty="0" err="1" smtClean="0">
                <a:solidFill>
                  <a:schemeClr val="bg1"/>
                </a:solidFill>
              </a:rPr>
              <a:t>Shebah</a:t>
            </a:r>
            <a:r>
              <a:rPr lang="en-US" sz="2800" i="1" dirty="0" smtClean="0">
                <a:solidFill>
                  <a:schemeClr val="bg1"/>
                </a:solidFill>
              </a:rPr>
              <a:t>. Therefore the name of the city is Beersheba to this day. </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52600"/>
            <a:ext cx="9144000" cy="1200329"/>
          </a:xfrm>
          <a:prstGeom prst="rect">
            <a:avLst/>
          </a:prstGeom>
          <a:noFill/>
        </p:spPr>
        <p:txBody>
          <a:bodyPr wrap="square" rtlCol="0">
            <a:spAutoFit/>
          </a:bodyPr>
          <a:lstStyle/>
          <a:p>
            <a:pPr algn="ctr"/>
            <a:r>
              <a:rPr lang="en-US" sz="3600" dirty="0" smtClean="0">
                <a:solidFill>
                  <a:schemeClr val="bg1"/>
                </a:solidFill>
              </a:rPr>
              <a:t>Imparting Faith And Wisdom To Your Grand-Children</a:t>
            </a:r>
            <a:endParaRPr lang="en-US" sz="3600" dirty="0">
              <a:solidFill>
                <a:schemeClr val="bg1"/>
              </a:solidFill>
            </a:endParaRPr>
          </a:p>
        </p:txBody>
      </p:sp>
      <p:sp>
        <p:nvSpPr>
          <p:cNvPr id="3" name="TextBox 2"/>
          <p:cNvSpPr txBox="1"/>
          <p:nvPr/>
        </p:nvSpPr>
        <p:spPr>
          <a:xfrm>
            <a:off x="0" y="3166170"/>
            <a:ext cx="9144000" cy="3108543"/>
          </a:xfrm>
          <a:prstGeom prst="rect">
            <a:avLst/>
          </a:prstGeom>
          <a:noFill/>
        </p:spPr>
        <p:txBody>
          <a:bodyPr wrap="square" rtlCol="0">
            <a:spAutoFit/>
          </a:bodyPr>
          <a:lstStyle/>
          <a:p>
            <a:pPr algn="just"/>
            <a:r>
              <a:rPr lang="en-US" sz="2800" i="1" dirty="0" smtClean="0">
                <a:solidFill>
                  <a:schemeClr val="bg1"/>
                </a:solidFill>
              </a:rPr>
              <a:t>Isaiah 59:21</a:t>
            </a:r>
          </a:p>
          <a:p>
            <a:pPr algn="just"/>
            <a:r>
              <a:rPr lang="en-US" sz="2800" i="1" dirty="0" smtClean="0">
                <a:solidFill>
                  <a:schemeClr val="bg1"/>
                </a:solidFill>
              </a:rPr>
              <a:t>"As for Me," says the LORD, "this is My covenant with them: My Spirit who is upon you, and My words which I have put in your mouth, shall not depart from your mouth, nor from the mouth of your descendants, nor from the mouth of your descendants' descendants," says the LORD, "from this time and forevermore</a:t>
            </a:r>
            <a:r>
              <a:rPr lang="en-US" sz="2800" i="1" dirty="0" smtClean="0">
                <a:solidFill>
                  <a:schemeClr val="bg1"/>
                </a:solidFill>
              </a:rPr>
              <a:t>."</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1082</Words>
  <Application>Microsoft Office PowerPoint</Application>
  <PresentationFormat>On-screen Show (4:3)</PresentationFormat>
  <Paragraphs>67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Ashish Raichur</dc:creator>
  <cp:lastModifiedBy>Ashish Raichur</cp:lastModifiedBy>
  <cp:revision>45</cp:revision>
  <dcterms:created xsi:type="dcterms:W3CDTF">2006-08-16T00:00:00Z</dcterms:created>
  <dcterms:modified xsi:type="dcterms:W3CDTF">2015-10-24T14:45:08Z</dcterms:modified>
</cp:coreProperties>
</file>