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2017-02-05-Presence-&amp;-Glory-Ppt-Header.jpg"/>
          <p:cNvPicPr>
            <a:picLocks noChangeAspect="1"/>
          </p:cNvPicPr>
          <p:nvPr userDrawn="1"/>
        </p:nvPicPr>
        <p:blipFill>
          <a:blip r:embed="rId2" cstate="print"/>
          <a:stretch>
            <a:fillRect/>
          </a:stretch>
        </p:blipFill>
        <p:spPr>
          <a:xfrm>
            <a:off x="0" y="0"/>
            <a:ext cx="9144000" cy="137517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7-02-05-Presence-&amp;-Glory-Ppt-Cover.jpg"/>
          <p:cNvPicPr>
            <a:picLocks noChangeAspect="1"/>
          </p:cNvPicPr>
          <p:nvPr/>
        </p:nvPicPr>
        <p:blipFill>
          <a:blip r:embed="rId2" cstate="print"/>
          <a:stretch>
            <a:fillRect/>
          </a:stretch>
        </p:blipFill>
        <p:spPr>
          <a:xfrm>
            <a:off x="0" y="857250"/>
            <a:ext cx="9144000" cy="5143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57400"/>
            <a:ext cx="9144000" cy="1754326"/>
          </a:xfrm>
          <a:prstGeom prst="rect">
            <a:avLst/>
          </a:prstGeom>
          <a:noFill/>
        </p:spPr>
        <p:txBody>
          <a:bodyPr wrap="square" rtlCol="0">
            <a:spAutoFit/>
          </a:bodyPr>
          <a:lstStyle/>
          <a:p>
            <a:pPr algn="ctr"/>
            <a:r>
              <a:rPr lang="en-US" sz="3600" dirty="0" smtClean="0">
                <a:solidFill>
                  <a:schemeClr val="bg1"/>
                </a:solidFill>
              </a:rPr>
              <a:t>The Tabernacle, </a:t>
            </a:r>
            <a:endParaRPr lang="en-US" sz="3600" dirty="0" smtClean="0">
              <a:solidFill>
                <a:schemeClr val="bg1"/>
              </a:solidFill>
            </a:endParaRPr>
          </a:p>
          <a:p>
            <a:pPr algn="ctr"/>
            <a:r>
              <a:rPr lang="en-US" sz="3600" dirty="0" smtClean="0">
                <a:solidFill>
                  <a:schemeClr val="bg1"/>
                </a:solidFill>
              </a:rPr>
              <a:t>T</a:t>
            </a:r>
            <a:r>
              <a:rPr lang="en-US" sz="3600" dirty="0" smtClean="0">
                <a:solidFill>
                  <a:schemeClr val="bg1"/>
                </a:solidFill>
              </a:rPr>
              <a:t>he </a:t>
            </a:r>
            <a:r>
              <a:rPr lang="en-US" sz="3600" dirty="0" smtClean="0">
                <a:solidFill>
                  <a:schemeClr val="bg1"/>
                </a:solidFill>
              </a:rPr>
              <a:t>Ark of the Covenant, </a:t>
            </a:r>
            <a:endParaRPr lang="en-US" sz="3600" dirty="0" smtClean="0">
              <a:solidFill>
                <a:schemeClr val="bg1"/>
              </a:solidFill>
            </a:endParaRPr>
          </a:p>
          <a:p>
            <a:pPr algn="ctr"/>
            <a:r>
              <a:rPr lang="en-US" sz="3600" dirty="0" smtClean="0">
                <a:solidFill>
                  <a:schemeClr val="bg1"/>
                </a:solidFill>
              </a:rPr>
              <a:t>T</a:t>
            </a:r>
            <a:r>
              <a:rPr lang="en-US" sz="3600" dirty="0" smtClean="0">
                <a:solidFill>
                  <a:schemeClr val="bg1"/>
                </a:solidFill>
              </a:rPr>
              <a:t>he </a:t>
            </a:r>
            <a:r>
              <a:rPr lang="en-US" sz="3600" dirty="0" smtClean="0">
                <a:solidFill>
                  <a:schemeClr val="bg1"/>
                </a:solidFill>
              </a:rPr>
              <a:t>Temple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57400"/>
            <a:ext cx="9144000" cy="2862322"/>
          </a:xfrm>
          <a:prstGeom prst="rect">
            <a:avLst/>
          </a:prstGeom>
          <a:noFill/>
        </p:spPr>
        <p:txBody>
          <a:bodyPr wrap="square" rtlCol="0">
            <a:spAutoFit/>
          </a:bodyPr>
          <a:lstStyle/>
          <a:p>
            <a:pPr algn="ctr"/>
            <a:r>
              <a:rPr lang="en-US" sz="3600" dirty="0" smtClean="0">
                <a:solidFill>
                  <a:schemeClr val="bg1"/>
                </a:solidFill>
              </a:rPr>
              <a:t>There are varying degrees of His presence</a:t>
            </a:r>
          </a:p>
          <a:p>
            <a:pPr algn="ctr"/>
            <a:endParaRPr lang="en-US" sz="3600" dirty="0" smtClean="0">
              <a:solidFill>
                <a:schemeClr val="bg1"/>
              </a:solidFill>
            </a:endParaRPr>
          </a:p>
          <a:p>
            <a:pPr algn="ctr"/>
            <a:r>
              <a:rPr lang="en-US" sz="3600" dirty="0" smtClean="0">
                <a:solidFill>
                  <a:schemeClr val="bg1"/>
                </a:solidFill>
              </a:rPr>
              <a:t>Powerful </a:t>
            </a:r>
            <a:r>
              <a:rPr lang="en-US" sz="3600" dirty="0" smtClean="0">
                <a:solidFill>
                  <a:schemeClr val="bg1"/>
                </a:solidFill>
              </a:rPr>
              <a:t>things happen when we have heightened measures of His recognizable presence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57400"/>
            <a:ext cx="9144000" cy="1754326"/>
          </a:xfrm>
          <a:prstGeom prst="rect">
            <a:avLst/>
          </a:prstGeom>
          <a:noFill/>
        </p:spPr>
        <p:txBody>
          <a:bodyPr wrap="square" rtlCol="0">
            <a:spAutoFit/>
          </a:bodyPr>
          <a:lstStyle/>
          <a:p>
            <a:pPr algn="ctr"/>
            <a:r>
              <a:rPr lang="en-US" sz="3600" dirty="0" smtClean="0">
                <a:solidFill>
                  <a:schemeClr val="bg1"/>
                </a:solidFill>
              </a:rPr>
              <a:t>We must </a:t>
            </a:r>
            <a:endParaRPr lang="en-US" sz="3600" dirty="0" smtClean="0">
              <a:solidFill>
                <a:schemeClr val="bg1"/>
              </a:solidFill>
            </a:endParaRPr>
          </a:p>
          <a:p>
            <a:pPr algn="ctr"/>
            <a:r>
              <a:rPr lang="en-US" sz="3600" dirty="0" smtClean="0">
                <a:solidFill>
                  <a:schemeClr val="bg1"/>
                </a:solidFill>
              </a:rPr>
              <a:t>recognize</a:t>
            </a:r>
            <a:r>
              <a:rPr lang="en-US" sz="3600" dirty="0" smtClean="0">
                <a:solidFill>
                  <a:schemeClr val="bg1"/>
                </a:solidFill>
              </a:rPr>
              <a:t>, respond and receive </a:t>
            </a:r>
            <a:endParaRPr lang="en-US" sz="3600" dirty="0" smtClean="0">
              <a:solidFill>
                <a:schemeClr val="bg1"/>
              </a:solidFill>
            </a:endParaRPr>
          </a:p>
          <a:p>
            <a:pPr algn="ctr"/>
            <a:r>
              <a:rPr lang="en-US" sz="3600" dirty="0" smtClean="0">
                <a:solidFill>
                  <a:schemeClr val="bg1"/>
                </a:solidFill>
              </a:rPr>
              <a:t>from </a:t>
            </a:r>
            <a:r>
              <a:rPr lang="en-US" sz="3600" dirty="0" smtClean="0">
                <a:solidFill>
                  <a:schemeClr val="bg1"/>
                </a:solidFill>
              </a:rPr>
              <a:t>His presence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57400"/>
            <a:ext cx="9144000" cy="2862322"/>
          </a:xfrm>
          <a:prstGeom prst="rect">
            <a:avLst/>
          </a:prstGeom>
          <a:noFill/>
        </p:spPr>
        <p:txBody>
          <a:bodyPr wrap="square" rtlCol="0">
            <a:spAutoFit/>
          </a:bodyPr>
          <a:lstStyle/>
          <a:p>
            <a:pPr algn="ctr"/>
            <a:r>
              <a:rPr lang="en-US" sz="3600" dirty="0" smtClean="0">
                <a:solidFill>
                  <a:schemeClr val="bg1"/>
                </a:solidFill>
              </a:rPr>
              <a:t>God uses things that we are familiar </a:t>
            </a:r>
            <a:endParaRPr lang="en-US" sz="3600" dirty="0" smtClean="0">
              <a:solidFill>
                <a:schemeClr val="bg1"/>
              </a:solidFill>
            </a:endParaRPr>
          </a:p>
          <a:p>
            <a:pPr algn="ctr"/>
            <a:r>
              <a:rPr lang="en-US" sz="3600" dirty="0" smtClean="0">
                <a:solidFill>
                  <a:schemeClr val="bg1"/>
                </a:solidFill>
              </a:rPr>
              <a:t>with </a:t>
            </a:r>
            <a:r>
              <a:rPr lang="en-US" sz="3600" dirty="0" smtClean="0">
                <a:solidFill>
                  <a:schemeClr val="bg1"/>
                </a:solidFill>
              </a:rPr>
              <a:t>in creation </a:t>
            </a:r>
            <a:endParaRPr lang="en-US" sz="3600" dirty="0" smtClean="0">
              <a:solidFill>
                <a:schemeClr val="bg1"/>
              </a:solidFill>
            </a:endParaRPr>
          </a:p>
          <a:p>
            <a:pPr algn="ctr"/>
            <a:r>
              <a:rPr lang="en-US" sz="3600" dirty="0" smtClean="0">
                <a:solidFill>
                  <a:schemeClr val="bg1"/>
                </a:solidFill>
              </a:rPr>
              <a:t>to </a:t>
            </a:r>
            <a:r>
              <a:rPr lang="en-US" sz="3600" dirty="0" smtClean="0">
                <a:solidFill>
                  <a:schemeClr val="bg1"/>
                </a:solidFill>
              </a:rPr>
              <a:t>make His presence </a:t>
            </a:r>
            <a:endParaRPr lang="en-US" sz="3600" dirty="0" smtClean="0">
              <a:solidFill>
                <a:schemeClr val="bg1"/>
              </a:solidFill>
            </a:endParaRPr>
          </a:p>
          <a:p>
            <a:pPr algn="ctr"/>
            <a:r>
              <a:rPr lang="en-US" sz="3600" dirty="0" smtClean="0">
                <a:solidFill>
                  <a:schemeClr val="bg1"/>
                </a:solidFill>
              </a:rPr>
              <a:t>recognizable </a:t>
            </a:r>
            <a:r>
              <a:rPr lang="en-US" sz="3600" dirty="0" smtClean="0">
                <a:solidFill>
                  <a:schemeClr val="bg1"/>
                </a:solidFill>
              </a:rPr>
              <a:t>to us: </a:t>
            </a:r>
            <a:endParaRPr lang="en-US" sz="3600" dirty="0" smtClean="0">
              <a:solidFill>
                <a:schemeClr val="bg1"/>
              </a:solidFill>
            </a:endParaRPr>
          </a:p>
          <a:p>
            <a:pPr algn="ctr"/>
            <a:r>
              <a:rPr lang="en-US" sz="3600" dirty="0" smtClean="0">
                <a:solidFill>
                  <a:schemeClr val="bg1"/>
                </a:solidFill>
              </a:rPr>
              <a:t>Fire</a:t>
            </a:r>
            <a:r>
              <a:rPr lang="en-US" sz="3600" dirty="0" smtClean="0">
                <a:solidFill>
                  <a:schemeClr val="bg1"/>
                </a:solidFill>
              </a:rPr>
              <a:t>, Light, Rain, Wind, River.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57400"/>
            <a:ext cx="9144000" cy="646331"/>
          </a:xfrm>
          <a:prstGeom prst="rect">
            <a:avLst/>
          </a:prstGeom>
          <a:noFill/>
        </p:spPr>
        <p:txBody>
          <a:bodyPr wrap="square" rtlCol="0">
            <a:spAutoFit/>
          </a:bodyPr>
          <a:lstStyle/>
          <a:p>
            <a:pPr algn="ctr"/>
            <a:r>
              <a:rPr lang="en-US" sz="3600" dirty="0" smtClean="0">
                <a:solidFill>
                  <a:schemeClr val="bg1"/>
                </a:solidFill>
              </a:rPr>
              <a:t>The Glory of God</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828800"/>
            <a:ext cx="9144000" cy="3662541"/>
          </a:xfrm>
          <a:prstGeom prst="rect">
            <a:avLst/>
          </a:prstGeom>
          <a:noFill/>
        </p:spPr>
        <p:txBody>
          <a:bodyPr wrap="square" rtlCol="0">
            <a:spAutoFit/>
          </a:bodyPr>
          <a:lstStyle/>
          <a:p>
            <a:r>
              <a:rPr lang="en-US" sz="3200" i="1" dirty="0" smtClean="0">
                <a:solidFill>
                  <a:schemeClr val="bg1"/>
                </a:solidFill>
              </a:rPr>
              <a:t>John 17:5  </a:t>
            </a:r>
          </a:p>
          <a:p>
            <a:r>
              <a:rPr lang="en-US" sz="3200" i="1" dirty="0" smtClean="0">
                <a:solidFill>
                  <a:schemeClr val="bg1"/>
                </a:solidFill>
              </a:rPr>
              <a:t>And now, O Father, glorify Me together with Yourself, with </a:t>
            </a:r>
            <a:r>
              <a:rPr lang="en-US" sz="3200" i="1" dirty="0" smtClean="0">
                <a:solidFill>
                  <a:srgbClr val="FFC000"/>
                </a:solidFill>
              </a:rPr>
              <a:t>the glory which I had </a:t>
            </a:r>
            <a:r>
              <a:rPr lang="en-US" sz="3200" i="1" dirty="0" smtClean="0">
                <a:solidFill>
                  <a:schemeClr val="bg1"/>
                </a:solidFill>
              </a:rPr>
              <a:t>with You before the world was. </a:t>
            </a:r>
            <a:endParaRPr lang="en-US" sz="3200" i="1" dirty="0" smtClean="0">
              <a:solidFill>
                <a:schemeClr val="bg1"/>
              </a:solidFill>
            </a:endParaRPr>
          </a:p>
          <a:p>
            <a:endParaRPr lang="en-US" sz="3200" i="1" dirty="0" smtClean="0">
              <a:solidFill>
                <a:schemeClr val="bg1"/>
              </a:solidFill>
            </a:endParaRPr>
          </a:p>
          <a:p>
            <a:pPr algn="ctr"/>
            <a:r>
              <a:rPr lang="en-US" sz="3600" dirty="0" smtClean="0">
                <a:solidFill>
                  <a:schemeClr val="bg1"/>
                </a:solidFill>
              </a:rPr>
              <a:t>Glory is used to refer to the very substance of His Person.</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133600"/>
            <a:ext cx="9144000" cy="2308324"/>
          </a:xfrm>
          <a:prstGeom prst="rect">
            <a:avLst/>
          </a:prstGeom>
          <a:noFill/>
        </p:spPr>
        <p:txBody>
          <a:bodyPr wrap="square" rtlCol="0">
            <a:spAutoFit/>
          </a:bodyPr>
          <a:lstStyle/>
          <a:p>
            <a:pPr algn="ctr"/>
            <a:r>
              <a:rPr lang="en-US" sz="3600" dirty="0" smtClean="0">
                <a:solidFill>
                  <a:schemeClr val="bg1"/>
                </a:solidFill>
              </a:rPr>
              <a:t>The presence and glory </a:t>
            </a:r>
            <a:endParaRPr lang="en-US" sz="3600" dirty="0" smtClean="0">
              <a:solidFill>
                <a:schemeClr val="bg1"/>
              </a:solidFill>
            </a:endParaRPr>
          </a:p>
          <a:p>
            <a:pPr algn="ctr"/>
            <a:r>
              <a:rPr lang="en-US" sz="3600" dirty="0" smtClean="0">
                <a:solidFill>
                  <a:schemeClr val="bg1"/>
                </a:solidFill>
              </a:rPr>
              <a:t>refer </a:t>
            </a:r>
            <a:r>
              <a:rPr lang="en-US" sz="3600" dirty="0" smtClean="0">
                <a:solidFill>
                  <a:schemeClr val="bg1"/>
                </a:solidFill>
              </a:rPr>
              <a:t>to His Person </a:t>
            </a:r>
            <a:endParaRPr lang="en-US" sz="3600" dirty="0" smtClean="0">
              <a:solidFill>
                <a:schemeClr val="bg1"/>
              </a:solidFill>
            </a:endParaRPr>
          </a:p>
          <a:p>
            <a:pPr algn="ctr">
              <a:buFontTx/>
              <a:buChar char="-"/>
            </a:pPr>
            <a:r>
              <a:rPr lang="en-US" sz="3600" dirty="0" smtClean="0">
                <a:solidFill>
                  <a:schemeClr val="bg1"/>
                </a:solidFill>
              </a:rPr>
              <a:t>His </a:t>
            </a:r>
            <a:r>
              <a:rPr lang="en-US" sz="3600" dirty="0" smtClean="0">
                <a:solidFill>
                  <a:schemeClr val="bg1"/>
                </a:solidFill>
              </a:rPr>
              <a:t>attributes, His nature, His ways </a:t>
            </a:r>
            <a:r>
              <a:rPr lang="en-US" sz="3600" dirty="0" smtClean="0">
                <a:solidFill>
                  <a:schemeClr val="bg1"/>
                </a:solidFill>
              </a:rPr>
              <a:t>– </a:t>
            </a:r>
          </a:p>
          <a:p>
            <a:pPr algn="ctr">
              <a:buFontTx/>
              <a:buChar char="-"/>
            </a:pPr>
            <a:r>
              <a:rPr lang="en-US" sz="3600" dirty="0" smtClean="0">
                <a:solidFill>
                  <a:schemeClr val="bg1"/>
                </a:solidFill>
              </a:rPr>
              <a:t>who </a:t>
            </a:r>
            <a:r>
              <a:rPr lang="en-US" sz="3600" dirty="0" smtClean="0">
                <a:solidFill>
                  <a:schemeClr val="bg1"/>
                </a:solidFill>
              </a:rPr>
              <a:t>He is and what He does.</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133600"/>
            <a:ext cx="9144000" cy="3724096"/>
          </a:xfrm>
          <a:prstGeom prst="rect">
            <a:avLst/>
          </a:prstGeom>
          <a:noFill/>
        </p:spPr>
        <p:txBody>
          <a:bodyPr wrap="square" rtlCol="0">
            <a:spAutoFit/>
          </a:bodyPr>
          <a:lstStyle/>
          <a:p>
            <a:r>
              <a:rPr lang="en-US" sz="3200" i="1" dirty="0" smtClean="0">
                <a:solidFill>
                  <a:schemeClr val="bg1"/>
                </a:solidFill>
              </a:rPr>
              <a:t>Isaiah 40:5  </a:t>
            </a:r>
          </a:p>
          <a:p>
            <a:r>
              <a:rPr lang="en-US" sz="3200" i="1" dirty="0" smtClean="0">
                <a:solidFill>
                  <a:schemeClr val="bg1"/>
                </a:solidFill>
              </a:rPr>
              <a:t>The glory of the LORD shall be revealed, And all flesh shall see it together; For the mouth of the LORD has spoken."</a:t>
            </a:r>
          </a:p>
          <a:p>
            <a:pPr algn="ctr"/>
            <a:endParaRPr lang="en-US" sz="3600" dirty="0" smtClean="0">
              <a:solidFill>
                <a:schemeClr val="bg1"/>
              </a:solidFill>
            </a:endParaRPr>
          </a:p>
          <a:p>
            <a:pPr algn="ctr"/>
            <a:r>
              <a:rPr lang="en-US" sz="3600" dirty="0" smtClean="0">
                <a:solidFill>
                  <a:schemeClr val="bg1"/>
                </a:solidFill>
              </a:rPr>
              <a:t>The glory of the LORD is revealed, </a:t>
            </a:r>
            <a:endParaRPr lang="en-US" sz="3600" dirty="0" smtClean="0">
              <a:solidFill>
                <a:schemeClr val="bg1"/>
              </a:solidFill>
            </a:endParaRPr>
          </a:p>
          <a:p>
            <a:pPr algn="ctr"/>
            <a:r>
              <a:rPr lang="en-US" sz="3600" dirty="0" smtClean="0">
                <a:solidFill>
                  <a:schemeClr val="bg1"/>
                </a:solidFill>
              </a:rPr>
              <a:t>made </a:t>
            </a:r>
            <a:r>
              <a:rPr lang="en-US" sz="3600" dirty="0" smtClean="0">
                <a:solidFill>
                  <a:schemeClr val="bg1"/>
                </a:solidFill>
              </a:rPr>
              <a:t>visible to us, to our senses.</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133600"/>
            <a:ext cx="9144000" cy="3416320"/>
          </a:xfrm>
          <a:prstGeom prst="rect">
            <a:avLst/>
          </a:prstGeom>
          <a:noFill/>
        </p:spPr>
        <p:txBody>
          <a:bodyPr wrap="square" rtlCol="0">
            <a:spAutoFit/>
          </a:bodyPr>
          <a:lstStyle/>
          <a:p>
            <a:pPr algn="ctr"/>
            <a:r>
              <a:rPr lang="en-US" sz="3600" dirty="0" smtClean="0">
                <a:solidFill>
                  <a:schemeClr val="bg1"/>
                </a:solidFill>
              </a:rPr>
              <a:t>The presence of God is an extension of His Person (who He is and what He does) in our realm</a:t>
            </a:r>
            <a:r>
              <a:rPr lang="en-US" sz="3600" dirty="0" smtClean="0">
                <a:solidFill>
                  <a:schemeClr val="bg1"/>
                </a:solidFill>
              </a:rPr>
              <a:t>.</a:t>
            </a:r>
          </a:p>
          <a:p>
            <a:pPr algn="ctr"/>
            <a:endParaRPr lang="en-US" sz="3600" dirty="0" smtClean="0">
              <a:solidFill>
                <a:schemeClr val="bg1"/>
              </a:solidFill>
            </a:endParaRPr>
          </a:p>
          <a:p>
            <a:pPr algn="ctr"/>
            <a:r>
              <a:rPr lang="en-US" sz="3600" dirty="0" smtClean="0">
                <a:solidFill>
                  <a:schemeClr val="bg1"/>
                </a:solidFill>
              </a:rPr>
              <a:t>Glory is a visible manifestation </a:t>
            </a:r>
            <a:endParaRPr lang="en-US" sz="3600" dirty="0" smtClean="0">
              <a:solidFill>
                <a:schemeClr val="bg1"/>
              </a:solidFill>
            </a:endParaRPr>
          </a:p>
          <a:p>
            <a:pPr algn="ctr"/>
            <a:r>
              <a:rPr lang="en-US" sz="3600" dirty="0" smtClean="0">
                <a:solidFill>
                  <a:schemeClr val="bg1"/>
                </a:solidFill>
              </a:rPr>
              <a:t>of </a:t>
            </a:r>
            <a:r>
              <a:rPr lang="en-US" sz="3600" dirty="0" smtClean="0">
                <a:solidFill>
                  <a:schemeClr val="bg1"/>
                </a:solidFill>
              </a:rPr>
              <a:t>His Person in our realm.</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133600"/>
            <a:ext cx="9144000" cy="2862322"/>
          </a:xfrm>
          <a:prstGeom prst="rect">
            <a:avLst/>
          </a:prstGeom>
          <a:noFill/>
        </p:spPr>
        <p:txBody>
          <a:bodyPr wrap="square" rtlCol="0">
            <a:spAutoFit/>
          </a:bodyPr>
          <a:lstStyle/>
          <a:p>
            <a:pPr algn="ctr"/>
            <a:r>
              <a:rPr lang="en-US" sz="3600" dirty="0" smtClean="0">
                <a:solidFill>
                  <a:schemeClr val="bg1"/>
                </a:solidFill>
              </a:rPr>
              <a:t>The presence of God is the Person of God recognizable to our spirit</a:t>
            </a:r>
            <a:r>
              <a:rPr lang="en-US" sz="3600" dirty="0" smtClean="0">
                <a:solidFill>
                  <a:schemeClr val="bg1"/>
                </a:solidFill>
              </a:rPr>
              <a:t>.</a:t>
            </a:r>
          </a:p>
          <a:p>
            <a:pPr algn="ctr"/>
            <a:endParaRPr lang="en-US" sz="3600" dirty="0" smtClean="0">
              <a:solidFill>
                <a:schemeClr val="bg1"/>
              </a:solidFill>
            </a:endParaRPr>
          </a:p>
          <a:p>
            <a:pPr algn="ctr"/>
            <a:r>
              <a:rPr lang="en-US" sz="3600" dirty="0" smtClean="0">
                <a:solidFill>
                  <a:schemeClr val="bg1"/>
                </a:solidFill>
              </a:rPr>
              <a:t>The glory of God is the Person of God recognizable to our senses.</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200400"/>
            <a:ext cx="9144000" cy="646331"/>
          </a:xfrm>
          <a:prstGeom prst="rect">
            <a:avLst/>
          </a:prstGeom>
          <a:noFill/>
        </p:spPr>
        <p:txBody>
          <a:bodyPr wrap="square" rtlCol="0">
            <a:spAutoFit/>
          </a:bodyPr>
          <a:lstStyle/>
          <a:p>
            <a:pPr algn="ctr"/>
            <a:r>
              <a:rPr lang="en-US" sz="3600" dirty="0" smtClean="0">
                <a:solidFill>
                  <a:schemeClr val="bg1"/>
                </a:solidFill>
              </a:rPr>
              <a:t>"Manifesting His Glory"</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133600"/>
            <a:ext cx="9144000" cy="2308324"/>
          </a:xfrm>
          <a:prstGeom prst="rect">
            <a:avLst/>
          </a:prstGeom>
          <a:noFill/>
        </p:spPr>
        <p:txBody>
          <a:bodyPr wrap="square" rtlCol="0">
            <a:spAutoFit/>
          </a:bodyPr>
          <a:lstStyle/>
          <a:p>
            <a:pPr algn="ctr"/>
            <a:r>
              <a:rPr lang="en-US" sz="3600" dirty="0" smtClean="0">
                <a:solidFill>
                  <a:schemeClr val="bg1"/>
                </a:solidFill>
              </a:rPr>
              <a:t>Heaven is filled with the glory of God. </a:t>
            </a:r>
            <a:endParaRPr lang="en-US" sz="3600" dirty="0" smtClean="0">
              <a:solidFill>
                <a:schemeClr val="bg1"/>
              </a:solidFill>
            </a:endParaRPr>
          </a:p>
          <a:p>
            <a:pPr algn="ctr"/>
            <a:endParaRPr lang="en-US" sz="3600" dirty="0" smtClean="0">
              <a:solidFill>
                <a:schemeClr val="bg1"/>
              </a:solidFill>
            </a:endParaRPr>
          </a:p>
          <a:p>
            <a:pPr algn="ctr"/>
            <a:r>
              <a:rPr lang="en-US" sz="3600" dirty="0" smtClean="0">
                <a:solidFill>
                  <a:schemeClr val="bg1"/>
                </a:solidFill>
              </a:rPr>
              <a:t>Glory </a:t>
            </a:r>
            <a:r>
              <a:rPr lang="en-US" sz="3600" dirty="0" smtClean="0">
                <a:solidFill>
                  <a:schemeClr val="bg1"/>
                </a:solidFill>
              </a:rPr>
              <a:t>is the atmosphere of heaven </a:t>
            </a:r>
            <a:endParaRPr lang="en-US" sz="3600" dirty="0" smtClean="0">
              <a:solidFill>
                <a:schemeClr val="bg1"/>
              </a:solidFill>
            </a:endParaRPr>
          </a:p>
          <a:p>
            <a:pPr algn="ctr"/>
            <a:r>
              <a:rPr lang="en-US" sz="3600" dirty="0" smtClean="0">
                <a:solidFill>
                  <a:schemeClr val="bg1"/>
                </a:solidFill>
              </a:rPr>
              <a:t>just </a:t>
            </a:r>
            <a:r>
              <a:rPr lang="en-US" sz="3600" dirty="0" smtClean="0">
                <a:solidFill>
                  <a:schemeClr val="bg1"/>
                </a:solidFill>
              </a:rPr>
              <a:t>like air is the atmosphere of earth.</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133600"/>
            <a:ext cx="9144000" cy="3662541"/>
          </a:xfrm>
          <a:prstGeom prst="rect">
            <a:avLst/>
          </a:prstGeom>
          <a:noFill/>
        </p:spPr>
        <p:txBody>
          <a:bodyPr wrap="square" rtlCol="0">
            <a:spAutoFit/>
          </a:bodyPr>
          <a:lstStyle/>
          <a:p>
            <a:pPr algn="ctr"/>
            <a:r>
              <a:rPr lang="en-US" sz="3600" dirty="0" smtClean="0">
                <a:solidFill>
                  <a:schemeClr val="bg1"/>
                </a:solidFill>
              </a:rPr>
              <a:t>His Glory Seen In His Creation</a:t>
            </a:r>
          </a:p>
          <a:p>
            <a:pPr algn="ctr"/>
            <a:endParaRPr lang="en-US" sz="3600" dirty="0" smtClean="0">
              <a:solidFill>
                <a:schemeClr val="bg1"/>
              </a:solidFill>
            </a:endParaRPr>
          </a:p>
          <a:p>
            <a:r>
              <a:rPr lang="en-US" sz="3200" i="1" dirty="0" smtClean="0">
                <a:solidFill>
                  <a:schemeClr val="bg1"/>
                </a:solidFill>
              </a:rPr>
              <a:t>Romans 1:20  </a:t>
            </a:r>
          </a:p>
          <a:p>
            <a:r>
              <a:rPr lang="en-US" sz="3200" i="1" dirty="0" smtClean="0">
                <a:solidFill>
                  <a:schemeClr val="bg1"/>
                </a:solidFill>
              </a:rPr>
              <a:t>For since the creation of the world His invisible attributes are clearly seen, being understood by the things that are made, even His eternal power and Godhead, so that they are without excuse,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133600"/>
            <a:ext cx="9144000" cy="3662541"/>
          </a:xfrm>
          <a:prstGeom prst="rect">
            <a:avLst/>
          </a:prstGeom>
          <a:noFill/>
        </p:spPr>
        <p:txBody>
          <a:bodyPr wrap="square" rtlCol="0">
            <a:spAutoFit/>
          </a:bodyPr>
          <a:lstStyle/>
          <a:p>
            <a:pPr algn="ctr"/>
            <a:r>
              <a:rPr lang="en-US" sz="3600" dirty="0" smtClean="0">
                <a:solidFill>
                  <a:schemeClr val="bg1"/>
                </a:solidFill>
              </a:rPr>
              <a:t>His Glory Seen In His Creation</a:t>
            </a:r>
          </a:p>
          <a:p>
            <a:pPr algn="ctr"/>
            <a:endParaRPr lang="en-US" sz="3600" dirty="0" smtClean="0">
              <a:solidFill>
                <a:schemeClr val="bg1"/>
              </a:solidFill>
            </a:endParaRPr>
          </a:p>
          <a:p>
            <a:r>
              <a:rPr lang="en-US" sz="3200" i="1" dirty="0" smtClean="0">
                <a:solidFill>
                  <a:schemeClr val="bg1"/>
                </a:solidFill>
              </a:rPr>
              <a:t>Psalm </a:t>
            </a:r>
            <a:r>
              <a:rPr lang="en-US" sz="3200" i="1" dirty="0" smtClean="0">
                <a:solidFill>
                  <a:schemeClr val="bg1"/>
                </a:solidFill>
              </a:rPr>
              <a:t>19:1  </a:t>
            </a:r>
          </a:p>
          <a:p>
            <a:r>
              <a:rPr lang="en-US" sz="3200" i="1" dirty="0" smtClean="0">
                <a:solidFill>
                  <a:schemeClr val="bg1"/>
                </a:solidFill>
              </a:rPr>
              <a:t>1 The heavens declare the glory of  God; And the firmament shows His handiwork. </a:t>
            </a:r>
          </a:p>
          <a:p>
            <a:r>
              <a:rPr lang="en-US" sz="3200" i="1" dirty="0" smtClean="0">
                <a:solidFill>
                  <a:schemeClr val="bg1"/>
                </a:solidFill>
              </a:rPr>
              <a:t>2  Day unto day utters speech, And night unto night reveals knowledge.</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133600"/>
            <a:ext cx="9144000" cy="1754326"/>
          </a:xfrm>
          <a:prstGeom prst="rect">
            <a:avLst/>
          </a:prstGeom>
          <a:noFill/>
        </p:spPr>
        <p:txBody>
          <a:bodyPr wrap="square" rtlCol="0">
            <a:spAutoFit/>
          </a:bodyPr>
          <a:lstStyle/>
          <a:p>
            <a:pPr algn="ctr"/>
            <a:r>
              <a:rPr lang="en-US" sz="3600" dirty="0" smtClean="0">
                <a:solidFill>
                  <a:schemeClr val="bg1"/>
                </a:solidFill>
              </a:rPr>
              <a:t>The glory of God - His infinite wisdom, power and eternal attributes are displayed in His creation.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133600"/>
            <a:ext cx="9144000" cy="2862322"/>
          </a:xfrm>
          <a:prstGeom prst="rect">
            <a:avLst/>
          </a:prstGeom>
          <a:noFill/>
        </p:spPr>
        <p:txBody>
          <a:bodyPr wrap="square" rtlCol="0">
            <a:spAutoFit/>
          </a:bodyPr>
          <a:lstStyle/>
          <a:p>
            <a:pPr algn="ctr"/>
            <a:r>
              <a:rPr lang="en-US" sz="3600" dirty="0" smtClean="0">
                <a:solidFill>
                  <a:schemeClr val="bg1"/>
                </a:solidFill>
              </a:rPr>
              <a:t>The presence of God </a:t>
            </a:r>
            <a:endParaRPr lang="en-US" sz="3600" dirty="0" smtClean="0">
              <a:solidFill>
                <a:schemeClr val="bg1"/>
              </a:solidFill>
            </a:endParaRPr>
          </a:p>
          <a:p>
            <a:pPr algn="ctr"/>
            <a:r>
              <a:rPr lang="en-US" sz="3600" dirty="0" smtClean="0">
                <a:solidFill>
                  <a:schemeClr val="bg1"/>
                </a:solidFill>
              </a:rPr>
              <a:t>is </a:t>
            </a:r>
            <a:r>
              <a:rPr lang="en-US" sz="3600" dirty="0" smtClean="0">
                <a:solidFill>
                  <a:schemeClr val="bg1"/>
                </a:solidFill>
              </a:rPr>
              <a:t>a carrier of the glory of God</a:t>
            </a:r>
            <a:r>
              <a:rPr lang="en-US" sz="3600" dirty="0" smtClean="0">
                <a:solidFill>
                  <a:schemeClr val="bg1"/>
                </a:solidFill>
              </a:rPr>
              <a:t>.</a:t>
            </a:r>
          </a:p>
          <a:p>
            <a:pPr algn="ctr"/>
            <a:endParaRPr lang="en-US" sz="3600" dirty="0" smtClean="0">
              <a:solidFill>
                <a:schemeClr val="bg1"/>
              </a:solidFill>
            </a:endParaRPr>
          </a:p>
          <a:p>
            <a:pPr algn="ctr"/>
            <a:r>
              <a:rPr lang="en-US" sz="3600" dirty="0" smtClean="0">
                <a:solidFill>
                  <a:schemeClr val="bg1"/>
                </a:solidFill>
              </a:rPr>
              <a:t>We must host God's presence </a:t>
            </a:r>
            <a:endParaRPr lang="en-US" sz="3600" dirty="0" smtClean="0">
              <a:solidFill>
                <a:schemeClr val="bg1"/>
              </a:solidFill>
            </a:endParaRPr>
          </a:p>
          <a:p>
            <a:pPr algn="ctr"/>
            <a:r>
              <a:rPr lang="en-US" sz="3600" dirty="0" smtClean="0">
                <a:solidFill>
                  <a:schemeClr val="bg1"/>
                </a:solidFill>
              </a:rPr>
              <a:t>in </a:t>
            </a:r>
            <a:r>
              <a:rPr lang="en-US" sz="3600" dirty="0" smtClean="0">
                <a:solidFill>
                  <a:schemeClr val="bg1"/>
                </a:solidFill>
              </a:rPr>
              <a:t>order to see manifestations of His glory.</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C000"/>
                </a:solidFill>
              </a:rPr>
              <a:t>Physical Manifestations of His Glory</a:t>
            </a:r>
          </a:p>
        </p:txBody>
      </p:sp>
      <p:sp>
        <p:nvSpPr>
          <p:cNvPr id="3" name="TextBox 2"/>
          <p:cNvSpPr txBox="1"/>
          <p:nvPr/>
        </p:nvSpPr>
        <p:spPr>
          <a:xfrm>
            <a:off x="0" y="2438400"/>
            <a:ext cx="9144000" cy="3170099"/>
          </a:xfrm>
          <a:prstGeom prst="rect">
            <a:avLst/>
          </a:prstGeom>
          <a:noFill/>
        </p:spPr>
        <p:txBody>
          <a:bodyPr wrap="square" rtlCol="0">
            <a:spAutoFit/>
          </a:bodyPr>
          <a:lstStyle/>
          <a:p>
            <a:r>
              <a:rPr lang="en-US" sz="3600" dirty="0" smtClean="0">
                <a:solidFill>
                  <a:schemeClr val="bg1"/>
                </a:solidFill>
              </a:rPr>
              <a:t>Glory </a:t>
            </a:r>
            <a:r>
              <a:rPr lang="en-US" sz="3600" dirty="0" smtClean="0">
                <a:solidFill>
                  <a:schemeClr val="bg1"/>
                </a:solidFill>
              </a:rPr>
              <a:t>Cloud</a:t>
            </a:r>
          </a:p>
          <a:p>
            <a:endParaRPr lang="en-US" sz="3600" dirty="0" smtClean="0">
              <a:solidFill>
                <a:schemeClr val="bg1"/>
              </a:solidFill>
            </a:endParaRPr>
          </a:p>
          <a:p>
            <a:r>
              <a:rPr lang="en-US" sz="3200" i="1" dirty="0" smtClean="0">
                <a:solidFill>
                  <a:schemeClr val="bg1"/>
                </a:solidFill>
              </a:rPr>
              <a:t>Exodus 24:16  </a:t>
            </a:r>
          </a:p>
          <a:p>
            <a:r>
              <a:rPr lang="en-US" sz="3200" i="1" dirty="0" smtClean="0">
                <a:solidFill>
                  <a:schemeClr val="bg1"/>
                </a:solidFill>
              </a:rPr>
              <a:t>Now the glory of the LORD rested on Mount Sinai, and the cloud covered it six days. And on the seventh day He called to Moses out of the midst of the cloud.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C000"/>
                </a:solidFill>
              </a:rPr>
              <a:t>Physical Manifestations of His Glory</a:t>
            </a:r>
          </a:p>
        </p:txBody>
      </p:sp>
      <p:sp>
        <p:nvSpPr>
          <p:cNvPr id="3" name="TextBox 2"/>
          <p:cNvSpPr txBox="1"/>
          <p:nvPr/>
        </p:nvSpPr>
        <p:spPr>
          <a:xfrm>
            <a:off x="0" y="2438400"/>
            <a:ext cx="9144000" cy="3170099"/>
          </a:xfrm>
          <a:prstGeom prst="rect">
            <a:avLst/>
          </a:prstGeom>
          <a:noFill/>
        </p:spPr>
        <p:txBody>
          <a:bodyPr wrap="square" rtlCol="0">
            <a:spAutoFit/>
          </a:bodyPr>
          <a:lstStyle/>
          <a:p>
            <a:r>
              <a:rPr lang="en-US" sz="3600" dirty="0" smtClean="0">
                <a:solidFill>
                  <a:schemeClr val="bg1"/>
                </a:solidFill>
              </a:rPr>
              <a:t>Glory </a:t>
            </a:r>
            <a:r>
              <a:rPr lang="en-US" sz="3600" dirty="0" smtClean="0">
                <a:solidFill>
                  <a:schemeClr val="bg1"/>
                </a:solidFill>
              </a:rPr>
              <a:t>Fire</a:t>
            </a:r>
          </a:p>
          <a:p>
            <a:endParaRPr lang="en-US" sz="3600" dirty="0" smtClean="0">
              <a:solidFill>
                <a:schemeClr val="bg1"/>
              </a:solidFill>
            </a:endParaRPr>
          </a:p>
          <a:p>
            <a:r>
              <a:rPr lang="en-US" sz="3200" i="1" dirty="0" smtClean="0">
                <a:solidFill>
                  <a:schemeClr val="bg1"/>
                </a:solidFill>
              </a:rPr>
              <a:t>Exodus 24:17  </a:t>
            </a:r>
          </a:p>
          <a:p>
            <a:r>
              <a:rPr lang="en-US" sz="3200" i="1" dirty="0" smtClean="0">
                <a:solidFill>
                  <a:schemeClr val="bg1"/>
                </a:solidFill>
              </a:rPr>
              <a:t>The sight of the glory of the LORD was like a consuming fire on the top of the mountain in the eyes of the children of Israel.</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C000"/>
                </a:solidFill>
              </a:rPr>
              <a:t>Physical Manifestations of His Glory</a:t>
            </a:r>
          </a:p>
        </p:txBody>
      </p:sp>
      <p:sp>
        <p:nvSpPr>
          <p:cNvPr id="3" name="TextBox 2"/>
          <p:cNvSpPr txBox="1"/>
          <p:nvPr/>
        </p:nvSpPr>
        <p:spPr>
          <a:xfrm>
            <a:off x="0" y="2438400"/>
            <a:ext cx="9144000" cy="2862322"/>
          </a:xfrm>
          <a:prstGeom prst="rect">
            <a:avLst/>
          </a:prstGeom>
          <a:noFill/>
        </p:spPr>
        <p:txBody>
          <a:bodyPr wrap="square" rtlCol="0">
            <a:spAutoFit/>
          </a:bodyPr>
          <a:lstStyle/>
          <a:p>
            <a:r>
              <a:rPr lang="en-US" sz="3600" dirty="0" smtClean="0">
                <a:solidFill>
                  <a:schemeClr val="bg1"/>
                </a:solidFill>
              </a:rPr>
              <a:t>Radiance</a:t>
            </a:r>
          </a:p>
          <a:p>
            <a:r>
              <a:rPr lang="en-US" sz="3600" dirty="0" smtClean="0">
                <a:solidFill>
                  <a:schemeClr val="bg1"/>
                </a:solidFill>
              </a:rPr>
              <a:t>Exodus 34:33-35 Moses face shone</a:t>
            </a:r>
          </a:p>
          <a:p>
            <a:endParaRPr lang="en-US" sz="3600" dirty="0" smtClean="0">
              <a:solidFill>
                <a:schemeClr val="bg1"/>
              </a:solidFill>
            </a:endParaRPr>
          </a:p>
          <a:p>
            <a:r>
              <a:rPr lang="en-US" sz="3600" dirty="0" smtClean="0">
                <a:solidFill>
                  <a:schemeClr val="bg1"/>
                </a:solidFill>
              </a:rPr>
              <a:t>Heavy, Weighty Presence</a:t>
            </a:r>
          </a:p>
          <a:p>
            <a:r>
              <a:rPr lang="en-US" sz="3600" dirty="0" smtClean="0">
                <a:solidFill>
                  <a:schemeClr val="bg1"/>
                </a:solidFill>
              </a:rPr>
              <a:t>2 Chronicles 5:14</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C000"/>
                </a:solidFill>
              </a:rPr>
              <a:t>Physical Manifestations of His Glory</a:t>
            </a:r>
          </a:p>
        </p:txBody>
      </p:sp>
      <p:sp>
        <p:nvSpPr>
          <p:cNvPr id="3" name="TextBox 2"/>
          <p:cNvSpPr txBox="1"/>
          <p:nvPr/>
        </p:nvSpPr>
        <p:spPr>
          <a:xfrm>
            <a:off x="0" y="2438400"/>
            <a:ext cx="9144000" cy="3416320"/>
          </a:xfrm>
          <a:prstGeom prst="rect">
            <a:avLst/>
          </a:prstGeom>
          <a:noFill/>
        </p:spPr>
        <p:txBody>
          <a:bodyPr wrap="square" rtlCol="0">
            <a:spAutoFit/>
          </a:bodyPr>
          <a:lstStyle/>
          <a:p>
            <a:r>
              <a:rPr lang="en-US" sz="3600" dirty="0" smtClean="0">
                <a:solidFill>
                  <a:schemeClr val="bg1"/>
                </a:solidFill>
              </a:rPr>
              <a:t>A Rainbow In A Cloud On A Rainy Day (Ezekiel 1:28)</a:t>
            </a:r>
          </a:p>
          <a:p>
            <a:endParaRPr lang="en-US" sz="3600" dirty="0" smtClean="0">
              <a:solidFill>
                <a:schemeClr val="bg1"/>
              </a:solidFill>
            </a:endParaRPr>
          </a:p>
          <a:p>
            <a:r>
              <a:rPr lang="en-US" sz="3600" dirty="0" smtClean="0">
                <a:solidFill>
                  <a:schemeClr val="bg1"/>
                </a:solidFill>
              </a:rPr>
              <a:t>A Great Thunderous Voice (Ezekiel 3:12)</a:t>
            </a:r>
          </a:p>
          <a:p>
            <a:endParaRPr lang="en-US" sz="3600" dirty="0" smtClean="0">
              <a:solidFill>
                <a:schemeClr val="bg1"/>
              </a:solidFill>
            </a:endParaRPr>
          </a:p>
          <a:p>
            <a:r>
              <a:rPr lang="en-US" sz="3600" dirty="0" smtClean="0">
                <a:solidFill>
                  <a:schemeClr val="bg1"/>
                </a:solidFill>
              </a:rPr>
              <a:t>Brightness (Ezekiel 10:4)</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C000"/>
                </a:solidFill>
              </a:rPr>
              <a:t>Physical Manifestations of His Glory</a:t>
            </a:r>
          </a:p>
        </p:txBody>
      </p:sp>
      <p:sp>
        <p:nvSpPr>
          <p:cNvPr id="3" name="TextBox 2"/>
          <p:cNvSpPr txBox="1"/>
          <p:nvPr/>
        </p:nvSpPr>
        <p:spPr>
          <a:xfrm>
            <a:off x="0" y="2438400"/>
            <a:ext cx="9144000" cy="1200329"/>
          </a:xfrm>
          <a:prstGeom prst="rect">
            <a:avLst/>
          </a:prstGeom>
          <a:noFill/>
        </p:spPr>
        <p:txBody>
          <a:bodyPr wrap="square" rtlCol="0">
            <a:spAutoFit/>
          </a:bodyPr>
          <a:lstStyle/>
          <a:p>
            <a:pPr algn="ctr"/>
            <a:r>
              <a:rPr lang="en-US" sz="3600" dirty="0" smtClean="0">
                <a:solidFill>
                  <a:schemeClr val="bg1"/>
                </a:solidFill>
              </a:rPr>
              <a:t>God can use any thing in His creation </a:t>
            </a:r>
            <a:endParaRPr lang="en-US" sz="3600" dirty="0" smtClean="0">
              <a:solidFill>
                <a:schemeClr val="bg1"/>
              </a:solidFill>
            </a:endParaRPr>
          </a:p>
          <a:p>
            <a:pPr algn="ctr"/>
            <a:r>
              <a:rPr lang="en-US" sz="3600" dirty="0" smtClean="0">
                <a:solidFill>
                  <a:schemeClr val="bg1"/>
                </a:solidFill>
              </a:rPr>
              <a:t>to </a:t>
            </a:r>
            <a:r>
              <a:rPr lang="en-US" sz="3600" dirty="0" smtClean="0">
                <a:solidFill>
                  <a:schemeClr val="bg1"/>
                </a:solidFill>
              </a:rPr>
              <a:t>reveal His glory to us.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57400"/>
            <a:ext cx="9144000" cy="2062103"/>
          </a:xfrm>
          <a:prstGeom prst="rect">
            <a:avLst/>
          </a:prstGeom>
          <a:noFill/>
        </p:spPr>
        <p:txBody>
          <a:bodyPr wrap="square" rtlCol="0">
            <a:spAutoFit/>
          </a:bodyPr>
          <a:lstStyle/>
          <a:p>
            <a:r>
              <a:rPr lang="en-US" sz="3200" i="1" dirty="0" smtClean="0">
                <a:solidFill>
                  <a:schemeClr val="bg1"/>
                </a:solidFill>
              </a:rPr>
              <a:t>James 4:8  </a:t>
            </a:r>
          </a:p>
          <a:p>
            <a:r>
              <a:rPr lang="en-US" sz="3200" i="1" dirty="0" smtClean="0">
                <a:solidFill>
                  <a:schemeClr val="bg1"/>
                </a:solidFill>
              </a:rPr>
              <a:t>Draw near to God and He will draw near to you. Cleanse your hands, you sinners; and purify your hearts, you double-minded.</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438400"/>
            <a:ext cx="9144000" cy="1754326"/>
          </a:xfrm>
          <a:prstGeom prst="rect">
            <a:avLst/>
          </a:prstGeom>
          <a:noFill/>
        </p:spPr>
        <p:txBody>
          <a:bodyPr wrap="square" rtlCol="0">
            <a:spAutoFit/>
          </a:bodyPr>
          <a:lstStyle/>
          <a:p>
            <a:pPr algn="ctr"/>
            <a:r>
              <a:rPr lang="en-US" sz="3600" dirty="0" smtClean="0">
                <a:solidFill>
                  <a:schemeClr val="bg1"/>
                </a:solidFill>
              </a:rPr>
              <a:t>When </a:t>
            </a:r>
            <a:r>
              <a:rPr lang="en-US" sz="3600" dirty="0" smtClean="0">
                <a:solidFill>
                  <a:schemeClr val="bg1"/>
                </a:solidFill>
              </a:rPr>
              <a:t>His Glory </a:t>
            </a:r>
            <a:r>
              <a:rPr lang="en-US" sz="3600" dirty="0" smtClean="0">
                <a:solidFill>
                  <a:schemeClr val="bg1"/>
                </a:solidFill>
              </a:rPr>
              <a:t>Manifests </a:t>
            </a:r>
            <a:endParaRPr lang="en-US" sz="3600" dirty="0" smtClean="0">
              <a:solidFill>
                <a:schemeClr val="bg1"/>
              </a:solidFill>
            </a:endParaRPr>
          </a:p>
          <a:p>
            <a:pPr algn="ctr"/>
            <a:r>
              <a:rPr lang="en-US" sz="3600" dirty="0" smtClean="0">
                <a:solidFill>
                  <a:schemeClr val="bg1"/>
                </a:solidFill>
              </a:rPr>
              <a:t>We </a:t>
            </a:r>
            <a:r>
              <a:rPr lang="en-US" sz="3600" dirty="0" smtClean="0">
                <a:solidFill>
                  <a:schemeClr val="bg1"/>
                </a:solidFill>
              </a:rPr>
              <a:t>Receive of His Nature, </a:t>
            </a:r>
            <a:endParaRPr lang="en-US" sz="3600" dirty="0" smtClean="0">
              <a:solidFill>
                <a:schemeClr val="bg1"/>
              </a:solidFill>
            </a:endParaRPr>
          </a:p>
          <a:p>
            <a:pPr algn="ctr"/>
            <a:r>
              <a:rPr lang="en-US" sz="3600" dirty="0" smtClean="0">
                <a:solidFill>
                  <a:schemeClr val="bg1"/>
                </a:solidFill>
              </a:rPr>
              <a:t>Goodness</a:t>
            </a:r>
            <a:r>
              <a:rPr lang="en-US" sz="3600" dirty="0" smtClean="0">
                <a:solidFill>
                  <a:schemeClr val="bg1"/>
                </a:solidFill>
              </a:rPr>
              <a:t>, Mercy, Greatness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438400"/>
            <a:ext cx="9144000" cy="1754326"/>
          </a:xfrm>
          <a:prstGeom prst="rect">
            <a:avLst/>
          </a:prstGeom>
          <a:noFill/>
        </p:spPr>
        <p:txBody>
          <a:bodyPr wrap="square" rtlCol="0">
            <a:spAutoFit/>
          </a:bodyPr>
          <a:lstStyle/>
          <a:p>
            <a:pPr algn="ctr"/>
            <a:r>
              <a:rPr lang="en-US" sz="3600" dirty="0" smtClean="0">
                <a:solidFill>
                  <a:schemeClr val="bg1"/>
                </a:solidFill>
              </a:rPr>
              <a:t>When </a:t>
            </a:r>
            <a:r>
              <a:rPr lang="en-US" sz="3600" dirty="0" smtClean="0">
                <a:solidFill>
                  <a:schemeClr val="bg1"/>
                </a:solidFill>
              </a:rPr>
              <a:t>His Glory </a:t>
            </a:r>
            <a:r>
              <a:rPr lang="en-US" sz="3600" dirty="0" smtClean="0">
                <a:solidFill>
                  <a:schemeClr val="bg1"/>
                </a:solidFill>
              </a:rPr>
              <a:t>Manifests </a:t>
            </a:r>
            <a:endParaRPr lang="en-US" sz="3600" dirty="0" smtClean="0">
              <a:solidFill>
                <a:schemeClr val="bg1"/>
              </a:solidFill>
            </a:endParaRPr>
          </a:p>
          <a:p>
            <a:pPr algn="ctr"/>
            <a:r>
              <a:rPr lang="en-US" sz="3600" dirty="0" smtClean="0">
                <a:solidFill>
                  <a:schemeClr val="bg1"/>
                </a:solidFill>
              </a:rPr>
              <a:t>We </a:t>
            </a:r>
            <a:r>
              <a:rPr lang="en-US" sz="3600" dirty="0" smtClean="0">
                <a:solidFill>
                  <a:schemeClr val="bg1"/>
                </a:solidFill>
              </a:rPr>
              <a:t>Receive of His Nature, </a:t>
            </a:r>
            <a:endParaRPr lang="en-US" sz="3600" dirty="0" smtClean="0">
              <a:solidFill>
                <a:schemeClr val="bg1"/>
              </a:solidFill>
            </a:endParaRPr>
          </a:p>
          <a:p>
            <a:pPr algn="ctr"/>
            <a:r>
              <a:rPr lang="en-US" sz="3600" dirty="0" smtClean="0">
                <a:solidFill>
                  <a:schemeClr val="bg1"/>
                </a:solidFill>
              </a:rPr>
              <a:t>Goodness</a:t>
            </a:r>
            <a:r>
              <a:rPr lang="en-US" sz="3600" dirty="0" smtClean="0">
                <a:solidFill>
                  <a:schemeClr val="bg1"/>
                </a:solidFill>
              </a:rPr>
              <a:t>, Mercy, Greatness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57400"/>
            <a:ext cx="9144000" cy="3539430"/>
          </a:xfrm>
          <a:prstGeom prst="rect">
            <a:avLst/>
          </a:prstGeom>
          <a:noFill/>
        </p:spPr>
        <p:txBody>
          <a:bodyPr wrap="square" rtlCol="0">
            <a:spAutoFit/>
          </a:bodyPr>
          <a:lstStyle/>
          <a:p>
            <a:r>
              <a:rPr lang="en-US" sz="3200" i="1" dirty="0" smtClean="0">
                <a:solidFill>
                  <a:schemeClr val="bg1"/>
                </a:solidFill>
              </a:rPr>
              <a:t>Psalm 47:8  </a:t>
            </a:r>
            <a:endParaRPr lang="en-US" sz="3200" i="1" dirty="0" smtClean="0">
              <a:solidFill>
                <a:schemeClr val="bg1"/>
              </a:solidFill>
            </a:endParaRPr>
          </a:p>
          <a:p>
            <a:r>
              <a:rPr lang="en-US" sz="3200" i="1" dirty="0" smtClean="0">
                <a:solidFill>
                  <a:schemeClr val="bg1"/>
                </a:solidFill>
              </a:rPr>
              <a:t>God </a:t>
            </a:r>
            <a:r>
              <a:rPr lang="en-US" sz="3200" i="1" dirty="0" smtClean="0">
                <a:solidFill>
                  <a:schemeClr val="bg1"/>
                </a:solidFill>
              </a:rPr>
              <a:t>reigns over the nations; God sits on His holy throne. </a:t>
            </a:r>
          </a:p>
          <a:p>
            <a:endParaRPr lang="en-US" sz="3200" i="1" dirty="0" smtClean="0">
              <a:solidFill>
                <a:schemeClr val="bg1"/>
              </a:solidFill>
            </a:endParaRPr>
          </a:p>
          <a:p>
            <a:r>
              <a:rPr lang="en-US" sz="3200" i="1" dirty="0" smtClean="0">
                <a:solidFill>
                  <a:schemeClr val="bg1"/>
                </a:solidFill>
              </a:rPr>
              <a:t>Matthew 23:22  </a:t>
            </a:r>
            <a:endParaRPr lang="en-US" sz="3200" i="1" dirty="0" smtClean="0">
              <a:solidFill>
                <a:schemeClr val="bg1"/>
              </a:solidFill>
            </a:endParaRPr>
          </a:p>
          <a:p>
            <a:r>
              <a:rPr lang="en-US" sz="3200" i="1" dirty="0" smtClean="0">
                <a:solidFill>
                  <a:schemeClr val="bg1"/>
                </a:solidFill>
              </a:rPr>
              <a:t>And </a:t>
            </a:r>
            <a:r>
              <a:rPr lang="en-US" sz="3200" i="1" dirty="0" smtClean="0">
                <a:solidFill>
                  <a:schemeClr val="bg1"/>
                </a:solidFill>
              </a:rPr>
              <a:t>he who swears by heaven, swears by the throne of God and by Him who sits on it.</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57400"/>
            <a:ext cx="9144000" cy="3970318"/>
          </a:xfrm>
          <a:prstGeom prst="rect">
            <a:avLst/>
          </a:prstGeom>
          <a:noFill/>
        </p:spPr>
        <p:txBody>
          <a:bodyPr wrap="square" rtlCol="0">
            <a:spAutoFit/>
          </a:bodyPr>
          <a:lstStyle/>
          <a:p>
            <a:pPr algn="ctr"/>
            <a:r>
              <a:rPr lang="en-US" sz="3600" dirty="0" smtClean="0">
                <a:solidFill>
                  <a:schemeClr val="bg1"/>
                </a:solidFill>
              </a:rPr>
              <a:t>God dwells outside time and space.</a:t>
            </a:r>
          </a:p>
          <a:p>
            <a:pPr algn="ctr"/>
            <a:endParaRPr lang="en-US" sz="3600" dirty="0" smtClean="0">
              <a:solidFill>
                <a:schemeClr val="bg1"/>
              </a:solidFill>
            </a:endParaRPr>
          </a:p>
          <a:p>
            <a:pPr algn="ctr"/>
            <a:r>
              <a:rPr lang="en-US" sz="3600" dirty="0" smtClean="0">
                <a:solidFill>
                  <a:schemeClr val="bg1"/>
                </a:solidFill>
              </a:rPr>
              <a:t>God </a:t>
            </a:r>
            <a:r>
              <a:rPr lang="en-US" sz="3600" dirty="0" smtClean="0">
                <a:solidFill>
                  <a:schemeClr val="bg1"/>
                </a:solidFill>
              </a:rPr>
              <a:t>is omnipotent, omniscient and omnipresent.</a:t>
            </a:r>
          </a:p>
          <a:p>
            <a:pPr algn="ctr"/>
            <a:endParaRPr lang="en-US" sz="3600" dirty="0" smtClean="0">
              <a:solidFill>
                <a:schemeClr val="bg1"/>
              </a:solidFill>
            </a:endParaRPr>
          </a:p>
          <a:p>
            <a:pPr algn="ctr"/>
            <a:r>
              <a:rPr lang="en-US" sz="3600" dirty="0" smtClean="0">
                <a:solidFill>
                  <a:schemeClr val="bg1"/>
                </a:solidFill>
              </a:rPr>
              <a:t>God </a:t>
            </a:r>
            <a:r>
              <a:rPr lang="en-US" sz="3600" dirty="0" smtClean="0">
                <a:solidFill>
                  <a:schemeClr val="bg1"/>
                </a:solidFill>
              </a:rPr>
              <a:t>is seated on His throne in heaven, and is still present every where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57400"/>
            <a:ext cx="9144000" cy="1569660"/>
          </a:xfrm>
          <a:prstGeom prst="rect">
            <a:avLst/>
          </a:prstGeom>
          <a:noFill/>
        </p:spPr>
        <p:txBody>
          <a:bodyPr wrap="square" rtlCol="0">
            <a:spAutoFit/>
          </a:bodyPr>
          <a:lstStyle/>
          <a:p>
            <a:r>
              <a:rPr lang="en-US" sz="3200" i="1" dirty="0" smtClean="0">
                <a:solidFill>
                  <a:schemeClr val="bg1"/>
                </a:solidFill>
              </a:rPr>
              <a:t>Psalm 139:7  </a:t>
            </a:r>
            <a:endParaRPr lang="en-US" sz="3200" i="1" dirty="0" smtClean="0">
              <a:solidFill>
                <a:schemeClr val="bg1"/>
              </a:solidFill>
            </a:endParaRPr>
          </a:p>
          <a:p>
            <a:r>
              <a:rPr lang="en-US" sz="3200" i="1" dirty="0" smtClean="0">
                <a:solidFill>
                  <a:schemeClr val="bg1"/>
                </a:solidFill>
              </a:rPr>
              <a:t>Where </a:t>
            </a:r>
            <a:r>
              <a:rPr lang="en-US" sz="3200" i="1" dirty="0" smtClean="0">
                <a:solidFill>
                  <a:schemeClr val="bg1"/>
                </a:solidFill>
              </a:rPr>
              <a:t>can I go from Your Spirit? Or where can I flee from Your presence?</a:t>
            </a:r>
            <a:endParaRPr lang="en-US" sz="3200" i="1"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57400"/>
            <a:ext cx="9144000" cy="3970318"/>
          </a:xfrm>
          <a:prstGeom prst="rect">
            <a:avLst/>
          </a:prstGeom>
          <a:noFill/>
        </p:spPr>
        <p:txBody>
          <a:bodyPr wrap="square" rtlCol="0">
            <a:spAutoFit/>
          </a:bodyPr>
          <a:lstStyle/>
          <a:p>
            <a:pPr algn="ctr"/>
            <a:r>
              <a:rPr lang="en-US" sz="3600" dirty="0" smtClean="0">
                <a:solidFill>
                  <a:schemeClr val="bg1"/>
                </a:solidFill>
              </a:rPr>
              <a:t>The presence of God is </a:t>
            </a:r>
            <a:endParaRPr lang="en-US" sz="3600" dirty="0" smtClean="0">
              <a:solidFill>
                <a:schemeClr val="bg1"/>
              </a:solidFill>
            </a:endParaRPr>
          </a:p>
          <a:p>
            <a:pPr algn="ctr"/>
            <a:r>
              <a:rPr lang="en-US" sz="3600" dirty="0" smtClean="0">
                <a:solidFill>
                  <a:srgbClr val="FFC000"/>
                </a:solidFill>
              </a:rPr>
              <a:t>the </a:t>
            </a:r>
            <a:r>
              <a:rPr lang="en-US" sz="3600" dirty="0" smtClean="0">
                <a:solidFill>
                  <a:srgbClr val="FFC000"/>
                </a:solidFill>
              </a:rPr>
              <a:t>very person of God</a:t>
            </a:r>
            <a:r>
              <a:rPr lang="en-US" sz="3600" dirty="0" smtClean="0">
                <a:solidFill>
                  <a:schemeClr val="bg1"/>
                </a:solidFill>
              </a:rPr>
              <a:t>, </a:t>
            </a:r>
            <a:endParaRPr lang="en-US" sz="3600" dirty="0" smtClean="0">
              <a:solidFill>
                <a:schemeClr val="bg1"/>
              </a:solidFill>
            </a:endParaRPr>
          </a:p>
          <a:p>
            <a:pPr algn="ctr"/>
            <a:r>
              <a:rPr lang="en-US" sz="3600" dirty="0" smtClean="0">
                <a:solidFill>
                  <a:schemeClr val="bg1"/>
                </a:solidFill>
              </a:rPr>
              <a:t>(</a:t>
            </a:r>
            <a:r>
              <a:rPr lang="en-US" sz="3600" dirty="0" smtClean="0">
                <a:solidFill>
                  <a:schemeClr val="bg1"/>
                </a:solidFill>
              </a:rPr>
              <a:t>His nature, His attributes, </a:t>
            </a:r>
            <a:endParaRPr lang="en-US" sz="3600" dirty="0" smtClean="0">
              <a:solidFill>
                <a:schemeClr val="bg1"/>
              </a:solidFill>
            </a:endParaRPr>
          </a:p>
          <a:p>
            <a:pPr algn="ctr"/>
            <a:r>
              <a:rPr lang="en-US" sz="3600" dirty="0" smtClean="0">
                <a:solidFill>
                  <a:schemeClr val="bg1"/>
                </a:solidFill>
              </a:rPr>
              <a:t>the </a:t>
            </a:r>
            <a:r>
              <a:rPr lang="en-US" sz="3600" dirty="0" smtClean="0">
                <a:solidFill>
                  <a:schemeClr val="bg1"/>
                </a:solidFill>
              </a:rPr>
              <a:t>very substance of who He is) </a:t>
            </a:r>
            <a:endParaRPr lang="en-US" sz="3600" dirty="0" smtClean="0">
              <a:solidFill>
                <a:schemeClr val="bg1"/>
              </a:solidFill>
            </a:endParaRPr>
          </a:p>
          <a:p>
            <a:pPr algn="ctr"/>
            <a:r>
              <a:rPr lang="en-US" sz="3600" dirty="0" smtClean="0">
                <a:solidFill>
                  <a:schemeClr val="bg1"/>
                </a:solidFill>
              </a:rPr>
              <a:t>diffused </a:t>
            </a:r>
            <a:r>
              <a:rPr lang="en-US" sz="3600" dirty="0" smtClean="0">
                <a:solidFill>
                  <a:schemeClr val="bg1"/>
                </a:solidFill>
              </a:rPr>
              <a:t>or dispensed </a:t>
            </a:r>
            <a:endParaRPr lang="en-US" sz="3600" dirty="0" smtClean="0">
              <a:solidFill>
                <a:schemeClr val="bg1"/>
              </a:solidFill>
            </a:endParaRPr>
          </a:p>
          <a:p>
            <a:pPr algn="ctr"/>
            <a:r>
              <a:rPr lang="en-US" sz="3600" dirty="0" smtClean="0">
                <a:solidFill>
                  <a:schemeClr val="bg1"/>
                </a:solidFill>
              </a:rPr>
              <a:t>through </a:t>
            </a:r>
            <a:r>
              <a:rPr lang="en-US" sz="3600" dirty="0" smtClean="0">
                <a:solidFill>
                  <a:schemeClr val="bg1"/>
                </a:solidFill>
              </a:rPr>
              <a:t>all of His creation, </a:t>
            </a:r>
            <a:endParaRPr lang="en-US" sz="3600" dirty="0" smtClean="0">
              <a:solidFill>
                <a:schemeClr val="bg1"/>
              </a:solidFill>
            </a:endParaRPr>
          </a:p>
          <a:p>
            <a:pPr algn="ctr"/>
            <a:r>
              <a:rPr lang="en-US" sz="3600" dirty="0" smtClean="0">
                <a:solidFill>
                  <a:schemeClr val="bg1"/>
                </a:solidFill>
              </a:rPr>
              <a:t>in </a:t>
            </a:r>
            <a:r>
              <a:rPr lang="en-US" sz="3600" dirty="0" smtClean="0">
                <a:solidFill>
                  <a:schemeClr val="bg1"/>
                </a:solidFill>
              </a:rPr>
              <a:t>time and space.</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57400"/>
            <a:ext cx="9144000" cy="1754326"/>
          </a:xfrm>
          <a:prstGeom prst="rect">
            <a:avLst/>
          </a:prstGeom>
          <a:noFill/>
        </p:spPr>
        <p:txBody>
          <a:bodyPr wrap="square" rtlCol="0">
            <a:spAutoFit/>
          </a:bodyPr>
          <a:lstStyle/>
          <a:p>
            <a:pPr algn="ctr"/>
            <a:r>
              <a:rPr lang="en-US" sz="3600" dirty="0" smtClean="0">
                <a:solidFill>
                  <a:schemeClr val="bg1"/>
                </a:solidFill>
              </a:rPr>
              <a:t>When you encounter His presence, </a:t>
            </a:r>
            <a:endParaRPr lang="en-US" sz="3600" dirty="0" smtClean="0">
              <a:solidFill>
                <a:schemeClr val="bg1"/>
              </a:solidFill>
            </a:endParaRPr>
          </a:p>
          <a:p>
            <a:pPr algn="ctr"/>
            <a:r>
              <a:rPr lang="en-US" sz="3600" dirty="0" smtClean="0">
                <a:solidFill>
                  <a:schemeClr val="bg1"/>
                </a:solidFill>
              </a:rPr>
              <a:t>you </a:t>
            </a:r>
            <a:r>
              <a:rPr lang="en-US" sz="3600" dirty="0" smtClean="0">
                <a:solidFill>
                  <a:schemeClr val="bg1"/>
                </a:solidFill>
              </a:rPr>
              <a:t>are encountering Him, </a:t>
            </a:r>
            <a:endParaRPr lang="en-US" sz="3600" dirty="0" smtClean="0">
              <a:solidFill>
                <a:schemeClr val="bg1"/>
              </a:solidFill>
            </a:endParaRPr>
          </a:p>
          <a:p>
            <a:pPr algn="ctr"/>
            <a:r>
              <a:rPr lang="en-US" sz="3600" dirty="0" smtClean="0">
                <a:solidFill>
                  <a:schemeClr val="bg1"/>
                </a:solidFill>
              </a:rPr>
              <a:t>the </a:t>
            </a:r>
            <a:r>
              <a:rPr lang="en-US" sz="3600" dirty="0" smtClean="0">
                <a:solidFill>
                  <a:schemeClr val="bg1"/>
                </a:solidFill>
              </a:rPr>
              <a:t>very person of God.</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57400"/>
            <a:ext cx="9144000" cy="2554545"/>
          </a:xfrm>
          <a:prstGeom prst="rect">
            <a:avLst/>
          </a:prstGeom>
          <a:noFill/>
        </p:spPr>
        <p:txBody>
          <a:bodyPr wrap="square" rtlCol="0">
            <a:spAutoFit/>
          </a:bodyPr>
          <a:lstStyle/>
          <a:p>
            <a:r>
              <a:rPr lang="en-US" sz="3200" i="1" dirty="0" smtClean="0">
                <a:solidFill>
                  <a:schemeClr val="bg1"/>
                </a:solidFill>
              </a:rPr>
              <a:t>Genesis 3:8  </a:t>
            </a:r>
          </a:p>
          <a:p>
            <a:r>
              <a:rPr lang="en-US" sz="3200" i="1" dirty="0" smtClean="0">
                <a:solidFill>
                  <a:schemeClr val="bg1"/>
                </a:solidFill>
              </a:rPr>
              <a:t>And they heard the sound of the LORD God walking in the garden in the cool of the day, and Adam and his wife hid themselves from the presence (Heb. = face) of the LORD God among the trees of the garden.</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764</TotalTime>
  <Words>806</Words>
  <Application>Microsoft Office PowerPoint</Application>
  <PresentationFormat>On-screen Show (4:3)</PresentationFormat>
  <Paragraphs>112</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Ashish Raichur</dc:creator>
  <cp:lastModifiedBy>Ashish Raichur</cp:lastModifiedBy>
  <cp:revision>53</cp:revision>
  <dcterms:created xsi:type="dcterms:W3CDTF">2006-08-16T00:00:00Z</dcterms:created>
  <dcterms:modified xsi:type="dcterms:W3CDTF">2017-02-04T16:44:13Z</dcterms:modified>
</cp:coreProperties>
</file>