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3" r:id="rId12"/>
    <p:sldId id="268" r:id="rId13"/>
    <p:sldId id="270" r:id="rId14"/>
    <p:sldId id="269" r:id="rId15"/>
    <p:sldId id="271" r:id="rId16"/>
    <p:sldId id="272" r:id="rId17"/>
    <p:sldId id="264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17-04-23 Honor-In-God's-House-Ppt-Head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7-04-23 Honor-In-God's-House-Ppt-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Leading Spiritual Leaders (</a:t>
            </a:r>
            <a:r>
              <a:rPr lang="en-US" sz="3600" dirty="0" err="1" smtClean="0">
                <a:solidFill>
                  <a:srgbClr val="FFC000"/>
                </a:solidFill>
              </a:rPr>
              <a:t>vs</a:t>
            </a:r>
            <a:r>
              <a:rPr lang="en-US" sz="3600" dirty="0" smtClean="0">
                <a:solidFill>
                  <a:srgbClr val="FFC000"/>
                </a:solidFill>
              </a:rPr>
              <a:t> 17-20)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8194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Vs </a:t>
            </a:r>
            <a:r>
              <a:rPr lang="en-US" sz="3200" dirty="0" smtClean="0">
                <a:solidFill>
                  <a:schemeClr val="bg1"/>
                </a:solidFill>
              </a:rPr>
              <a:t>19-20 : How to handle wrong doing 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by spiritual leaders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Personal Notes to A Spiritual Leader (</a:t>
            </a:r>
            <a:r>
              <a:rPr lang="en-US" sz="3600" dirty="0" err="1" smtClean="0">
                <a:solidFill>
                  <a:srgbClr val="FFC000"/>
                </a:solidFill>
              </a:rPr>
              <a:t>vs</a:t>
            </a:r>
            <a:r>
              <a:rPr lang="en-US" sz="3600" dirty="0" smtClean="0">
                <a:solidFill>
                  <a:srgbClr val="FFC000"/>
                </a:solidFill>
              </a:rPr>
              <a:t> 21-23)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51460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Vs 21 : do nothing out of PREJUDICE (without prejudging, personal preference) and nothing out of PARTIALITY (without favoritism). 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It </a:t>
            </a:r>
            <a:r>
              <a:rPr lang="en-US" sz="3200" dirty="0" smtClean="0">
                <a:solidFill>
                  <a:schemeClr val="bg1"/>
                </a:solidFill>
              </a:rPr>
              <a:t>is </a:t>
            </a:r>
            <a:r>
              <a:rPr lang="en-US" sz="3200" dirty="0" smtClean="0">
                <a:solidFill>
                  <a:schemeClr val="bg1"/>
                </a:solidFill>
              </a:rPr>
              <a:t>very </a:t>
            </a:r>
            <a:r>
              <a:rPr lang="en-US" sz="3200" dirty="0" smtClean="0">
                <a:solidFill>
                  <a:schemeClr val="bg1"/>
                </a:solidFill>
              </a:rPr>
              <a:t>important for the leader 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to </a:t>
            </a:r>
            <a:r>
              <a:rPr lang="en-US" sz="3200" dirty="0" smtClean="0">
                <a:solidFill>
                  <a:schemeClr val="bg1"/>
                </a:solidFill>
              </a:rPr>
              <a:t>establish a level 'playing field' 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for </a:t>
            </a:r>
            <a:r>
              <a:rPr lang="en-US" sz="3200" dirty="0" smtClean="0">
                <a:solidFill>
                  <a:schemeClr val="bg1"/>
                </a:solidFill>
              </a:rPr>
              <a:t>all in the church.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Personal Notes to A Spiritual Leader (</a:t>
            </a:r>
            <a:r>
              <a:rPr lang="en-US" sz="3600" dirty="0" err="1" smtClean="0">
                <a:solidFill>
                  <a:srgbClr val="FFC000"/>
                </a:solidFill>
              </a:rPr>
              <a:t>vs</a:t>
            </a:r>
            <a:r>
              <a:rPr lang="en-US" sz="3600" dirty="0" smtClean="0">
                <a:solidFill>
                  <a:srgbClr val="FFC000"/>
                </a:solidFill>
              </a:rPr>
              <a:t> 21-23)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514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Everyone is treated equally and fairly.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No bias based on language or </a:t>
            </a:r>
            <a:r>
              <a:rPr lang="en-US" sz="3200" dirty="0" smtClean="0">
                <a:solidFill>
                  <a:schemeClr val="bg1"/>
                </a:solidFill>
              </a:rPr>
              <a:t>cultural </a:t>
            </a:r>
            <a:r>
              <a:rPr lang="en-US" sz="3200" dirty="0" smtClean="0">
                <a:solidFill>
                  <a:schemeClr val="bg1"/>
                </a:solidFill>
              </a:rPr>
              <a:t>background.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No preference based on social or economic status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Personal Notes to A Spiritual Leader (</a:t>
            </a:r>
            <a:r>
              <a:rPr lang="en-US" sz="3600" dirty="0" err="1" smtClean="0">
                <a:solidFill>
                  <a:srgbClr val="FFC000"/>
                </a:solidFill>
              </a:rPr>
              <a:t>vs</a:t>
            </a:r>
            <a:r>
              <a:rPr lang="en-US" sz="3600" dirty="0" smtClean="0">
                <a:solidFill>
                  <a:srgbClr val="FFC000"/>
                </a:solidFill>
              </a:rPr>
              <a:t> 21-23)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514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Everyone </a:t>
            </a:r>
            <a:r>
              <a:rPr lang="en-US" sz="3200" dirty="0" smtClean="0">
                <a:solidFill>
                  <a:schemeClr val="bg1"/>
                </a:solidFill>
              </a:rPr>
              <a:t>is given the same opportunity, everyone is expected to live by the same standards and carry responsibility.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Personal Notes to A Spiritual Leader (</a:t>
            </a:r>
            <a:r>
              <a:rPr lang="en-US" sz="3600" dirty="0" err="1" smtClean="0">
                <a:solidFill>
                  <a:srgbClr val="FFC000"/>
                </a:solidFill>
              </a:rPr>
              <a:t>vs</a:t>
            </a:r>
            <a:r>
              <a:rPr lang="en-US" sz="3600" dirty="0" smtClean="0">
                <a:solidFill>
                  <a:srgbClr val="FFC000"/>
                </a:solidFill>
              </a:rPr>
              <a:t> 21-23)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88518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Vs 22 Do not lay hands on anyone hastily, meaning do not appoint anyone as a leader in a hurry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Personal Notes to A Spiritual Leader (</a:t>
            </a:r>
            <a:r>
              <a:rPr lang="en-US" sz="3600" dirty="0" err="1" smtClean="0">
                <a:solidFill>
                  <a:srgbClr val="FFC000"/>
                </a:solidFill>
              </a:rPr>
              <a:t>vs</a:t>
            </a:r>
            <a:r>
              <a:rPr lang="en-US" sz="3600" dirty="0" smtClean="0">
                <a:solidFill>
                  <a:srgbClr val="FFC000"/>
                </a:solidFill>
              </a:rPr>
              <a:t> 21-23)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13360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We </a:t>
            </a:r>
            <a:r>
              <a:rPr lang="en-US" sz="3200" dirty="0" smtClean="0">
                <a:solidFill>
                  <a:schemeClr val="bg1"/>
                </a:solidFill>
              </a:rPr>
              <a:t>usually take this approach. 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First </a:t>
            </a:r>
            <a:r>
              <a:rPr lang="en-US" sz="3200" dirty="0" smtClean="0">
                <a:solidFill>
                  <a:schemeClr val="bg1"/>
                </a:solidFill>
              </a:rPr>
              <a:t>you perform your function.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If you do it well, faithfully, then we will give you the title that this function deserves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And if you do that well, we can groom you for the next level.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Personal Notes to A Spiritual Leader (</a:t>
            </a:r>
            <a:r>
              <a:rPr lang="en-US" sz="3600" dirty="0" err="1" smtClean="0">
                <a:solidFill>
                  <a:srgbClr val="FFC000"/>
                </a:solidFill>
              </a:rPr>
              <a:t>vs</a:t>
            </a:r>
            <a:r>
              <a:rPr lang="en-US" sz="3600" dirty="0" smtClean="0">
                <a:solidFill>
                  <a:srgbClr val="FFC000"/>
                </a:solidFill>
              </a:rPr>
              <a:t> 21-23)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133600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2 Corinthians 6:3  </a:t>
            </a:r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We </a:t>
            </a:r>
            <a:r>
              <a:rPr lang="en-US" sz="3200" i="1" dirty="0" smtClean="0">
                <a:solidFill>
                  <a:schemeClr val="bg1"/>
                </a:solidFill>
              </a:rPr>
              <a:t>give no offense in anything, that our ministry may not be blamed.</a:t>
            </a:r>
          </a:p>
          <a:p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2 Corinthians 8:21  </a:t>
            </a:r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providing </a:t>
            </a:r>
            <a:r>
              <a:rPr lang="en-US" sz="3200" i="1" dirty="0" smtClean="0">
                <a:solidFill>
                  <a:schemeClr val="bg1"/>
                </a:solidFill>
              </a:rPr>
              <a:t>honorable things, not only in the sight of the Lord, but also in the sight of men.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Outcomes (</a:t>
            </a:r>
            <a:r>
              <a:rPr lang="en-US" sz="3600" dirty="0" err="1" smtClean="0">
                <a:solidFill>
                  <a:srgbClr val="FFC000"/>
                </a:solidFill>
              </a:rPr>
              <a:t>vs</a:t>
            </a:r>
            <a:r>
              <a:rPr lang="en-US" sz="3600" dirty="0" smtClean="0">
                <a:solidFill>
                  <a:srgbClr val="FFC000"/>
                </a:solidFill>
              </a:rPr>
              <a:t> 24-25)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8194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Matthew 10:26  </a:t>
            </a:r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Therefore </a:t>
            </a:r>
            <a:r>
              <a:rPr lang="en-US" sz="3200" i="1" dirty="0" smtClean="0">
                <a:solidFill>
                  <a:schemeClr val="bg1"/>
                </a:solidFill>
              </a:rPr>
              <a:t>do not fear them. For there is nothing covered that will not be revealed, and hidden that will not be known.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158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KEY TAKE AWAY</a:t>
            </a:r>
            <a:endParaRPr lang="en-US" sz="3600" dirty="0" smtClean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819400"/>
            <a:ext cx="9144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Honor every one. </a:t>
            </a:r>
            <a:endParaRPr lang="en-US" sz="4400" dirty="0" smtClean="0">
              <a:solidFill>
                <a:schemeClr val="bg1"/>
              </a:solidFill>
            </a:endParaRPr>
          </a:p>
          <a:p>
            <a:pPr algn="ctr"/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Older </a:t>
            </a:r>
            <a:r>
              <a:rPr lang="en-US" sz="3200" dirty="0" smtClean="0">
                <a:solidFill>
                  <a:schemeClr val="bg1"/>
                </a:solidFill>
              </a:rPr>
              <a:t>men and women as fathers and mothers. Younger men and women as brothers and sisters. Spiritual leaders with double honor.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528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1 Timothy 5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Overview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384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Relationships Within The Church (</a:t>
            </a:r>
            <a:r>
              <a:rPr lang="en-US" sz="3200" dirty="0" err="1" smtClean="0">
                <a:solidFill>
                  <a:schemeClr val="bg1"/>
                </a:solidFill>
              </a:rPr>
              <a:t>vs</a:t>
            </a:r>
            <a:r>
              <a:rPr lang="en-US" sz="3200" dirty="0" smtClean="0">
                <a:solidFill>
                  <a:schemeClr val="bg1"/>
                </a:solidFill>
              </a:rPr>
              <a:t> 1-3)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Believers Responsibility for Their Own Family (</a:t>
            </a:r>
            <a:r>
              <a:rPr lang="en-US" sz="3200" dirty="0" err="1" smtClean="0">
                <a:solidFill>
                  <a:schemeClr val="bg1"/>
                </a:solidFill>
              </a:rPr>
              <a:t>vs</a:t>
            </a:r>
            <a:r>
              <a:rPr lang="en-US" sz="3200" dirty="0" smtClean="0">
                <a:solidFill>
                  <a:schemeClr val="bg1"/>
                </a:solidFill>
              </a:rPr>
              <a:t> 4-8)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The Church's Responsibility Towards Widows (</a:t>
            </a:r>
            <a:r>
              <a:rPr lang="en-US" sz="3200" dirty="0" err="1" smtClean="0">
                <a:solidFill>
                  <a:schemeClr val="bg1"/>
                </a:solidFill>
              </a:rPr>
              <a:t>vs</a:t>
            </a:r>
            <a:r>
              <a:rPr lang="en-US" sz="3200" dirty="0" smtClean="0">
                <a:solidFill>
                  <a:schemeClr val="bg1"/>
                </a:solidFill>
              </a:rPr>
              <a:t> 9-16)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Leading Spiritual Leaders (</a:t>
            </a:r>
            <a:r>
              <a:rPr lang="en-US" sz="3200" dirty="0" err="1" smtClean="0">
                <a:solidFill>
                  <a:schemeClr val="bg1"/>
                </a:solidFill>
              </a:rPr>
              <a:t>vs</a:t>
            </a:r>
            <a:r>
              <a:rPr lang="en-US" sz="3200" dirty="0" smtClean="0">
                <a:solidFill>
                  <a:schemeClr val="bg1"/>
                </a:solidFill>
              </a:rPr>
              <a:t> 17-20)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Personal Notes to A Spiritual Leader (</a:t>
            </a:r>
            <a:r>
              <a:rPr lang="en-US" sz="3200" dirty="0" err="1" smtClean="0">
                <a:solidFill>
                  <a:schemeClr val="bg1"/>
                </a:solidFill>
              </a:rPr>
              <a:t>vs</a:t>
            </a:r>
            <a:r>
              <a:rPr lang="en-US" sz="3200" dirty="0" smtClean="0">
                <a:solidFill>
                  <a:schemeClr val="bg1"/>
                </a:solidFill>
              </a:rPr>
              <a:t> 21-23)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Outcomes (</a:t>
            </a:r>
            <a:r>
              <a:rPr lang="en-US" sz="3200" dirty="0" err="1" smtClean="0">
                <a:solidFill>
                  <a:schemeClr val="bg1"/>
                </a:solidFill>
              </a:rPr>
              <a:t>vs</a:t>
            </a:r>
            <a:r>
              <a:rPr lang="en-US" sz="3200" dirty="0" smtClean="0">
                <a:solidFill>
                  <a:schemeClr val="bg1"/>
                </a:solidFill>
              </a:rPr>
              <a:t> 24-25)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Relationships Within The Church (</a:t>
            </a:r>
            <a:r>
              <a:rPr lang="en-US" sz="3600" dirty="0" err="1" smtClean="0">
                <a:solidFill>
                  <a:srgbClr val="FFC000"/>
                </a:solidFill>
              </a:rPr>
              <a:t>vs</a:t>
            </a:r>
            <a:r>
              <a:rPr lang="en-US" sz="3600" dirty="0" smtClean="0">
                <a:solidFill>
                  <a:srgbClr val="FFC000"/>
                </a:solidFill>
              </a:rPr>
              <a:t> 1-3)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4384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Treat every one with honor.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Believers Responsibility </a:t>
            </a:r>
            <a:endParaRPr lang="en-US" sz="3600" dirty="0" smtClean="0">
              <a:solidFill>
                <a:srgbClr val="FFC000"/>
              </a:solidFill>
            </a:endParaRPr>
          </a:p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for </a:t>
            </a:r>
            <a:r>
              <a:rPr lang="en-US" sz="3600" dirty="0" smtClean="0">
                <a:solidFill>
                  <a:srgbClr val="FFC000"/>
                </a:solidFill>
              </a:rPr>
              <a:t>Their Own Family (</a:t>
            </a:r>
            <a:r>
              <a:rPr lang="en-US" sz="3600" dirty="0" err="1" smtClean="0">
                <a:solidFill>
                  <a:srgbClr val="FFC000"/>
                </a:solidFill>
              </a:rPr>
              <a:t>vs</a:t>
            </a:r>
            <a:r>
              <a:rPr lang="en-US" sz="3600" dirty="0" smtClean="0">
                <a:solidFill>
                  <a:srgbClr val="FFC000"/>
                </a:solidFill>
              </a:rPr>
              <a:t> 4-8)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3195697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Believers (primarily the man) 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must take responsibility 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for their own household 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and extended family.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The Church's Responsibility </a:t>
            </a:r>
            <a:endParaRPr lang="en-US" sz="3600" dirty="0" smtClean="0">
              <a:solidFill>
                <a:srgbClr val="FFC000"/>
              </a:solidFill>
            </a:endParaRPr>
          </a:p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Towards </a:t>
            </a:r>
            <a:r>
              <a:rPr lang="en-US" sz="3600" dirty="0" smtClean="0">
                <a:solidFill>
                  <a:srgbClr val="FFC000"/>
                </a:solidFill>
              </a:rPr>
              <a:t>Widows (</a:t>
            </a:r>
            <a:r>
              <a:rPr lang="en-US" sz="3600" dirty="0" err="1" smtClean="0">
                <a:solidFill>
                  <a:srgbClr val="FFC000"/>
                </a:solidFill>
              </a:rPr>
              <a:t>vs</a:t>
            </a:r>
            <a:r>
              <a:rPr lang="en-US" sz="3600" dirty="0" smtClean="0">
                <a:solidFill>
                  <a:srgbClr val="FFC000"/>
                </a:solidFill>
              </a:rPr>
              <a:t> 9-16)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89560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A </a:t>
            </a:r>
            <a:r>
              <a:rPr lang="en-US" sz="3200" dirty="0" smtClean="0">
                <a:solidFill>
                  <a:schemeClr val="bg1"/>
                </a:solidFill>
              </a:rPr>
              <a:t>widow who is sixty years and older, 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who </a:t>
            </a:r>
            <a:r>
              <a:rPr lang="en-US" sz="3200" dirty="0" smtClean="0">
                <a:solidFill>
                  <a:schemeClr val="bg1"/>
                </a:solidFill>
              </a:rPr>
              <a:t>has served the church well 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should </a:t>
            </a:r>
            <a:r>
              <a:rPr lang="en-US" sz="3200" dirty="0" smtClean="0">
                <a:solidFill>
                  <a:schemeClr val="bg1"/>
                </a:solidFill>
              </a:rPr>
              <a:t>be taken care of by the church, 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if </a:t>
            </a:r>
            <a:r>
              <a:rPr lang="en-US" sz="3200" dirty="0" smtClean="0">
                <a:solidFill>
                  <a:schemeClr val="bg1"/>
                </a:solidFill>
              </a:rPr>
              <a:t>there is such a </a:t>
            </a:r>
            <a:r>
              <a:rPr lang="en-US" sz="3200" dirty="0" smtClean="0">
                <a:solidFill>
                  <a:schemeClr val="bg1"/>
                </a:solidFill>
              </a:rPr>
              <a:t>need.</a:t>
            </a:r>
          </a:p>
          <a:p>
            <a:pPr algn="ctr"/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Younger widows are encouraged </a:t>
            </a:r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to </a:t>
            </a:r>
            <a:r>
              <a:rPr lang="en-US" sz="3200" dirty="0" smtClean="0">
                <a:solidFill>
                  <a:schemeClr val="bg1"/>
                </a:solidFill>
              </a:rPr>
              <a:t>get married and set up a family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Leading Spiritual Leaders (</a:t>
            </a:r>
            <a:r>
              <a:rPr lang="en-US" sz="3600" dirty="0" err="1" smtClean="0">
                <a:solidFill>
                  <a:srgbClr val="FFC000"/>
                </a:solidFill>
              </a:rPr>
              <a:t>vs</a:t>
            </a:r>
            <a:r>
              <a:rPr lang="en-US" sz="3600" dirty="0" smtClean="0">
                <a:solidFill>
                  <a:srgbClr val="FFC000"/>
                </a:solidFill>
              </a:rPr>
              <a:t> 17-20)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8194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'elders' in the Greek is '</a:t>
            </a:r>
            <a:r>
              <a:rPr lang="en-US" sz="3200" i="1" dirty="0" err="1" smtClean="0">
                <a:solidFill>
                  <a:schemeClr val="bg1"/>
                </a:solidFill>
              </a:rPr>
              <a:t>presbuteros</a:t>
            </a:r>
            <a:r>
              <a:rPr lang="en-US" sz="3200" dirty="0" smtClean="0">
                <a:solidFill>
                  <a:schemeClr val="bg1"/>
                </a:solidFill>
              </a:rPr>
              <a:t>'</a:t>
            </a:r>
          </a:p>
          <a:p>
            <a:pPr algn="ctr"/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in </a:t>
            </a:r>
            <a:r>
              <a:rPr lang="en-US" sz="3200" dirty="0" smtClean="0">
                <a:solidFill>
                  <a:schemeClr val="bg1"/>
                </a:solidFill>
              </a:rPr>
              <a:t>the Early Church the terms </a:t>
            </a:r>
            <a:r>
              <a:rPr lang="en-US" sz="3200" i="1" dirty="0" smtClean="0">
                <a:solidFill>
                  <a:schemeClr val="bg1"/>
                </a:solidFill>
              </a:rPr>
              <a:t>bishop, elders, and presbyters </a:t>
            </a:r>
            <a:r>
              <a:rPr lang="en-US" sz="3200" dirty="0" smtClean="0">
                <a:solidFill>
                  <a:schemeClr val="bg1"/>
                </a:solidFill>
              </a:rPr>
              <a:t>were used interchangeably and referred to any one providing spiritual </a:t>
            </a:r>
            <a:r>
              <a:rPr lang="en-US" sz="3200" dirty="0" smtClean="0">
                <a:solidFill>
                  <a:schemeClr val="bg1"/>
                </a:solidFill>
              </a:rPr>
              <a:t>leadership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Leading Spiritual Leaders (</a:t>
            </a:r>
            <a:r>
              <a:rPr lang="en-US" sz="3600" dirty="0" err="1" smtClean="0">
                <a:solidFill>
                  <a:srgbClr val="FFC000"/>
                </a:solidFill>
              </a:rPr>
              <a:t>vs</a:t>
            </a:r>
            <a:r>
              <a:rPr lang="en-US" sz="3600" dirty="0" smtClean="0">
                <a:solidFill>
                  <a:srgbClr val="FFC000"/>
                </a:solidFill>
              </a:rPr>
              <a:t> 17-20)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819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Vs 17 : Give them double honor, implying that we treat all people with honor, but spiritual leaders deserve double honor - greater respect and </a:t>
            </a:r>
            <a:r>
              <a:rPr lang="en-US" sz="3200" dirty="0" smtClean="0">
                <a:solidFill>
                  <a:schemeClr val="bg1"/>
                </a:solidFill>
              </a:rPr>
              <a:t>regard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Leading Spiritual Leaders (</a:t>
            </a:r>
            <a:r>
              <a:rPr lang="en-US" sz="3600" dirty="0" err="1" smtClean="0">
                <a:solidFill>
                  <a:srgbClr val="FFC000"/>
                </a:solidFill>
              </a:rPr>
              <a:t>vs</a:t>
            </a:r>
            <a:r>
              <a:rPr lang="en-US" sz="3600" dirty="0" smtClean="0">
                <a:solidFill>
                  <a:srgbClr val="FFC000"/>
                </a:solidFill>
              </a:rPr>
              <a:t> 17-20)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8194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Vs 18 : Part of this includes taking care of their material needs as required. </a:t>
            </a:r>
          </a:p>
          <a:p>
            <a:pPr algn="ctr"/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At APC many of our spiritual leaders serve as volunteers. We encourage leaders to do this.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602</Words>
  <Application>Microsoft Office PowerPoint</Application>
  <PresentationFormat>On-screen Show (4:3)</PresentationFormat>
  <Paragraphs>72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23</cp:revision>
  <dcterms:created xsi:type="dcterms:W3CDTF">2006-08-16T00:00:00Z</dcterms:created>
  <dcterms:modified xsi:type="dcterms:W3CDTF">2017-04-21T11:40:01Z</dcterms:modified>
</cp:coreProperties>
</file>