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6-07-24-NewTestamentTheEndTimesPart4-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6-07-24-NewTestamentTheEndTimesPart4-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970318"/>
          </a:xfrm>
          <a:prstGeom prst="rect">
            <a:avLst/>
          </a:prstGeom>
          <a:noFill/>
        </p:spPr>
        <p:txBody>
          <a:bodyPr wrap="square" rtlCol="0">
            <a:spAutoFit/>
          </a:bodyPr>
          <a:lstStyle/>
          <a:p>
            <a:r>
              <a:rPr lang="en-US" sz="2800" i="1" dirty="0" smtClean="0">
                <a:solidFill>
                  <a:schemeClr val="bg1"/>
                </a:solidFill>
              </a:rPr>
              <a:t>2 Corinthians 4:14-18 </a:t>
            </a:r>
          </a:p>
          <a:p>
            <a:r>
              <a:rPr lang="en-US" sz="2800" i="1" dirty="0" smtClean="0">
                <a:solidFill>
                  <a:schemeClr val="bg1"/>
                </a:solidFill>
              </a:rPr>
              <a:t>14 </a:t>
            </a:r>
            <a:r>
              <a:rPr lang="en-US" sz="2800" i="1" dirty="0" smtClean="0">
                <a:solidFill>
                  <a:srgbClr val="FFFF00"/>
                </a:solidFill>
              </a:rPr>
              <a:t>knowing</a:t>
            </a:r>
            <a:r>
              <a:rPr lang="en-US" sz="2800" i="1" dirty="0" smtClean="0">
                <a:solidFill>
                  <a:schemeClr val="bg1"/>
                </a:solidFill>
              </a:rPr>
              <a:t> that He who raised up the Lord Jesus will also raise us up with Jesus, and will present us with you. </a:t>
            </a:r>
          </a:p>
          <a:p>
            <a:r>
              <a:rPr lang="en-US" sz="2800" i="1" dirty="0" smtClean="0">
                <a:solidFill>
                  <a:schemeClr val="bg1"/>
                </a:solidFill>
              </a:rPr>
              <a:t>15 For all things are for your sakes, that grace, having spread through the many, may cause thanksgiving to abound to the glory of God. </a:t>
            </a:r>
          </a:p>
          <a:p>
            <a:r>
              <a:rPr lang="en-US" sz="2800" i="1" dirty="0" smtClean="0">
                <a:solidFill>
                  <a:schemeClr val="bg1"/>
                </a:solidFill>
              </a:rPr>
              <a:t>16 </a:t>
            </a:r>
            <a:r>
              <a:rPr lang="en-US" sz="2800" i="1" dirty="0" smtClean="0">
                <a:solidFill>
                  <a:srgbClr val="FFFF00"/>
                </a:solidFill>
              </a:rPr>
              <a:t>Therefore we do not lose heart</a:t>
            </a:r>
            <a:r>
              <a:rPr lang="en-US" sz="2800" i="1" dirty="0" smtClean="0">
                <a:solidFill>
                  <a:schemeClr val="bg1"/>
                </a:solidFill>
              </a:rPr>
              <a:t>. Even though our outward man is perishing, yet the inward man is being renewed day by day. </a:t>
            </a:r>
            <a:endParaRPr lang="en-US" sz="2800" i="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108543"/>
          </a:xfrm>
          <a:prstGeom prst="rect">
            <a:avLst/>
          </a:prstGeom>
          <a:noFill/>
        </p:spPr>
        <p:txBody>
          <a:bodyPr wrap="square" rtlCol="0">
            <a:spAutoFit/>
          </a:bodyPr>
          <a:lstStyle/>
          <a:p>
            <a:r>
              <a:rPr lang="en-US" sz="2800" i="1" dirty="0" smtClean="0">
                <a:solidFill>
                  <a:schemeClr val="bg1"/>
                </a:solidFill>
              </a:rPr>
              <a:t>2 Corinthians 4:14-18 </a:t>
            </a:r>
          </a:p>
          <a:p>
            <a:r>
              <a:rPr lang="en-US" sz="2800" i="1" dirty="0" smtClean="0">
                <a:solidFill>
                  <a:schemeClr val="bg1"/>
                </a:solidFill>
              </a:rPr>
              <a:t>17 </a:t>
            </a:r>
            <a:r>
              <a:rPr lang="en-US" sz="2800" i="1" dirty="0" smtClean="0">
                <a:solidFill>
                  <a:schemeClr val="bg1"/>
                </a:solidFill>
              </a:rPr>
              <a:t>For our light affliction, which is but for a moment, is working for us a far more exceeding and </a:t>
            </a:r>
            <a:r>
              <a:rPr lang="en-US" sz="2800" i="1" dirty="0" smtClean="0">
                <a:solidFill>
                  <a:srgbClr val="FFFF00"/>
                </a:solidFill>
              </a:rPr>
              <a:t>eternal weight of glory</a:t>
            </a:r>
            <a:r>
              <a:rPr lang="en-US" sz="2800" i="1" dirty="0" smtClean="0">
                <a:solidFill>
                  <a:schemeClr val="bg1"/>
                </a:solidFill>
              </a:rPr>
              <a:t>, </a:t>
            </a:r>
          </a:p>
          <a:p>
            <a:r>
              <a:rPr lang="en-US" sz="2800" i="1" dirty="0" smtClean="0">
                <a:solidFill>
                  <a:schemeClr val="bg1"/>
                </a:solidFill>
              </a:rPr>
              <a:t>18 while we do not look at the things which are seen, but at the things which are not seen. For the things which are seen are temporary, but the things which are not seen are eternal.</a:t>
            </a:r>
            <a:endParaRPr lang="en-US" sz="2800" i="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4401205"/>
          </a:xfrm>
          <a:prstGeom prst="rect">
            <a:avLst/>
          </a:prstGeom>
          <a:noFill/>
        </p:spPr>
        <p:txBody>
          <a:bodyPr wrap="square" rtlCol="0">
            <a:spAutoFit/>
          </a:bodyPr>
          <a:lstStyle/>
          <a:p>
            <a:r>
              <a:rPr lang="en-US" sz="2800" i="1" dirty="0" smtClean="0">
                <a:solidFill>
                  <a:schemeClr val="bg1"/>
                </a:solidFill>
              </a:rPr>
              <a:t>2 Corinthians 5:1-11</a:t>
            </a:r>
          </a:p>
          <a:p>
            <a:r>
              <a:rPr lang="en-US" sz="2800" i="1" dirty="0" smtClean="0">
                <a:solidFill>
                  <a:schemeClr val="bg1"/>
                </a:solidFill>
              </a:rPr>
              <a:t>1 For we know that if our earthly house, this tent, is destroyed, </a:t>
            </a:r>
            <a:r>
              <a:rPr lang="en-US" sz="2800" i="1" dirty="0" smtClean="0">
                <a:solidFill>
                  <a:srgbClr val="FFFF00"/>
                </a:solidFill>
              </a:rPr>
              <a:t>we have a building from God, a house not made with hands, eternal in the heavens</a:t>
            </a:r>
            <a:r>
              <a:rPr lang="en-US" sz="2800" i="1" dirty="0" smtClean="0">
                <a:solidFill>
                  <a:schemeClr val="bg1"/>
                </a:solidFill>
              </a:rPr>
              <a:t>. </a:t>
            </a:r>
          </a:p>
          <a:p>
            <a:r>
              <a:rPr lang="en-US" sz="2800" i="1" dirty="0" smtClean="0">
                <a:solidFill>
                  <a:schemeClr val="bg1"/>
                </a:solidFill>
              </a:rPr>
              <a:t>2 For in this we groan, earnestly desiring to be clothed with our habitation which is from heaven, </a:t>
            </a:r>
          </a:p>
          <a:p>
            <a:r>
              <a:rPr lang="en-US" sz="2800" i="1" dirty="0" smtClean="0">
                <a:solidFill>
                  <a:schemeClr val="bg1"/>
                </a:solidFill>
              </a:rPr>
              <a:t>3 if indeed, having been clothed, we shall not be found naked. </a:t>
            </a:r>
          </a:p>
          <a:p>
            <a:r>
              <a:rPr lang="en-US" sz="2800" i="1" dirty="0" smtClean="0">
                <a:solidFill>
                  <a:schemeClr val="bg1"/>
                </a:solidFill>
              </a:rPr>
              <a:t>4 For we who are in this tent groan, being burdened, not because we want to be unclothed, but further clothed, that mortality may be swallowed up by life. </a:t>
            </a:r>
            <a:endParaRPr lang="en-US" sz="2800" i="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4401205"/>
          </a:xfrm>
          <a:prstGeom prst="rect">
            <a:avLst/>
          </a:prstGeom>
          <a:noFill/>
        </p:spPr>
        <p:txBody>
          <a:bodyPr wrap="square" rtlCol="0">
            <a:spAutoFit/>
          </a:bodyPr>
          <a:lstStyle/>
          <a:p>
            <a:r>
              <a:rPr lang="en-US" sz="2800" i="1" dirty="0" smtClean="0">
                <a:solidFill>
                  <a:schemeClr val="bg1"/>
                </a:solidFill>
              </a:rPr>
              <a:t>2 Corinthians 5:1-11</a:t>
            </a:r>
          </a:p>
          <a:p>
            <a:r>
              <a:rPr lang="en-US" sz="2800" i="1" dirty="0" smtClean="0">
                <a:solidFill>
                  <a:schemeClr val="bg1"/>
                </a:solidFill>
              </a:rPr>
              <a:t>5 </a:t>
            </a:r>
            <a:r>
              <a:rPr lang="en-US" sz="2800" i="1" dirty="0" smtClean="0">
                <a:solidFill>
                  <a:schemeClr val="bg1"/>
                </a:solidFill>
              </a:rPr>
              <a:t>Now He who has prepared us for this very thing is God, who also has </a:t>
            </a:r>
            <a:r>
              <a:rPr lang="en-US" sz="2800" i="1" dirty="0" smtClean="0">
                <a:solidFill>
                  <a:srgbClr val="FFFF00"/>
                </a:solidFill>
              </a:rPr>
              <a:t>given us the Spirit as a guarantee</a:t>
            </a:r>
            <a:r>
              <a:rPr lang="en-US" sz="2800" i="1" dirty="0" smtClean="0">
                <a:solidFill>
                  <a:schemeClr val="bg1"/>
                </a:solidFill>
              </a:rPr>
              <a:t>. </a:t>
            </a:r>
          </a:p>
          <a:p>
            <a:r>
              <a:rPr lang="en-US" sz="2800" i="1" dirty="0" smtClean="0">
                <a:solidFill>
                  <a:schemeClr val="bg1"/>
                </a:solidFill>
              </a:rPr>
              <a:t>6 So we are always confident, knowing that while we are at home in the body we are absent from the Lord. </a:t>
            </a:r>
          </a:p>
          <a:p>
            <a:r>
              <a:rPr lang="en-US" sz="2800" i="1" dirty="0" smtClean="0">
                <a:solidFill>
                  <a:schemeClr val="bg1"/>
                </a:solidFill>
              </a:rPr>
              <a:t>7 For we walk by faith, not by sight. </a:t>
            </a:r>
          </a:p>
          <a:p>
            <a:r>
              <a:rPr lang="en-US" sz="2800" i="1" dirty="0" smtClean="0">
                <a:solidFill>
                  <a:schemeClr val="bg1"/>
                </a:solidFill>
              </a:rPr>
              <a:t>8 We are confident, yes, well pleased rather to be absent from the body and to be present with the Lord. </a:t>
            </a:r>
          </a:p>
          <a:p>
            <a:r>
              <a:rPr lang="en-US" sz="2800" i="1" dirty="0" smtClean="0">
                <a:solidFill>
                  <a:schemeClr val="bg1"/>
                </a:solidFill>
              </a:rPr>
              <a:t>9 Therefore </a:t>
            </a:r>
            <a:r>
              <a:rPr lang="en-US" sz="2800" i="1" dirty="0" smtClean="0">
                <a:solidFill>
                  <a:srgbClr val="FFFF00"/>
                </a:solidFill>
              </a:rPr>
              <a:t>we make it our aim</a:t>
            </a:r>
            <a:r>
              <a:rPr lang="en-US" sz="2800" i="1" dirty="0" smtClean="0">
                <a:solidFill>
                  <a:schemeClr val="bg1"/>
                </a:solidFill>
              </a:rPr>
              <a:t>, whether present or absent, </a:t>
            </a:r>
            <a:r>
              <a:rPr lang="en-US" sz="2800" i="1" dirty="0" smtClean="0">
                <a:solidFill>
                  <a:srgbClr val="FFFF00"/>
                </a:solidFill>
              </a:rPr>
              <a:t>to be well pleasing to Him</a:t>
            </a:r>
            <a:r>
              <a:rPr lang="en-US" sz="2800" i="1" dirty="0" smtClean="0">
                <a:solidFill>
                  <a:schemeClr val="bg1"/>
                </a:solidFill>
              </a:rPr>
              <a:t>. </a:t>
            </a:r>
            <a:endParaRPr lang="en-US" sz="2800" i="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108543"/>
          </a:xfrm>
          <a:prstGeom prst="rect">
            <a:avLst/>
          </a:prstGeom>
          <a:noFill/>
        </p:spPr>
        <p:txBody>
          <a:bodyPr wrap="square" rtlCol="0">
            <a:spAutoFit/>
          </a:bodyPr>
          <a:lstStyle/>
          <a:p>
            <a:r>
              <a:rPr lang="en-US" sz="2800" i="1" dirty="0" smtClean="0">
                <a:solidFill>
                  <a:schemeClr val="bg1"/>
                </a:solidFill>
              </a:rPr>
              <a:t>2 Corinthians 5:1-11</a:t>
            </a:r>
          </a:p>
          <a:p>
            <a:r>
              <a:rPr lang="en-US" sz="2800" i="1" dirty="0" smtClean="0">
                <a:solidFill>
                  <a:schemeClr val="bg1"/>
                </a:solidFill>
              </a:rPr>
              <a:t>10 </a:t>
            </a:r>
            <a:r>
              <a:rPr lang="en-US" sz="2800" i="1" dirty="0" smtClean="0">
                <a:solidFill>
                  <a:schemeClr val="bg1"/>
                </a:solidFill>
              </a:rPr>
              <a:t>For </a:t>
            </a:r>
            <a:r>
              <a:rPr lang="en-US" sz="2800" i="1" dirty="0" smtClean="0">
                <a:solidFill>
                  <a:srgbClr val="FFFF00"/>
                </a:solidFill>
              </a:rPr>
              <a:t>we must all appear before the judgment seat of Christ</a:t>
            </a:r>
            <a:r>
              <a:rPr lang="en-US" sz="2800" i="1" dirty="0" smtClean="0">
                <a:solidFill>
                  <a:schemeClr val="bg1"/>
                </a:solidFill>
              </a:rPr>
              <a:t>, that each one may receive the things done in the body, according to what he has done, whether good or bad. </a:t>
            </a:r>
          </a:p>
          <a:p>
            <a:r>
              <a:rPr lang="en-US" sz="2800" i="1" dirty="0" smtClean="0">
                <a:solidFill>
                  <a:schemeClr val="bg1"/>
                </a:solidFill>
              </a:rPr>
              <a:t>11 Knowing, therefore, the terror of the Lord, we persuade men; but we are well known to God, and I also trust are well known in your consciences.</a:t>
            </a:r>
            <a:endParaRPr lang="en-US" sz="2800" i="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4832092"/>
          </a:xfrm>
          <a:prstGeom prst="rect">
            <a:avLst/>
          </a:prstGeom>
          <a:noFill/>
        </p:spPr>
        <p:txBody>
          <a:bodyPr wrap="square" rtlCol="0">
            <a:spAutoFit/>
          </a:bodyPr>
          <a:lstStyle/>
          <a:p>
            <a:r>
              <a:rPr lang="en-US" sz="2800" i="1" dirty="0" smtClean="0">
                <a:solidFill>
                  <a:schemeClr val="bg1"/>
                </a:solidFill>
              </a:rPr>
              <a:t>2 Timothy 4:1-8</a:t>
            </a:r>
          </a:p>
          <a:p>
            <a:r>
              <a:rPr lang="en-US" sz="2800" i="1" dirty="0" smtClean="0">
                <a:solidFill>
                  <a:schemeClr val="bg1"/>
                </a:solidFill>
              </a:rPr>
              <a:t>1 I charge you therefore before God and the Lord Jesus Christ, who will judge the living and the dead at His appearing and His kingdom: </a:t>
            </a:r>
          </a:p>
          <a:p>
            <a:r>
              <a:rPr lang="en-US" sz="2800" i="1" dirty="0" smtClean="0">
                <a:solidFill>
                  <a:schemeClr val="bg1"/>
                </a:solidFill>
              </a:rPr>
              <a:t>2 </a:t>
            </a:r>
            <a:r>
              <a:rPr lang="en-US" sz="2800" i="1" dirty="0" smtClean="0">
                <a:solidFill>
                  <a:srgbClr val="FFFF00"/>
                </a:solidFill>
              </a:rPr>
              <a:t>Preach the word</a:t>
            </a:r>
            <a:r>
              <a:rPr lang="en-US" sz="2800" i="1" dirty="0" smtClean="0">
                <a:solidFill>
                  <a:schemeClr val="bg1"/>
                </a:solidFill>
              </a:rPr>
              <a:t>! Be ready in season and out of season. Convince, rebuke, exhort, with all longsuffering and teaching. </a:t>
            </a:r>
          </a:p>
          <a:p>
            <a:r>
              <a:rPr lang="en-US" sz="2800" i="1" dirty="0" smtClean="0">
                <a:solidFill>
                  <a:schemeClr val="bg1"/>
                </a:solidFill>
              </a:rPr>
              <a:t>3 For the time will come when they will not endure sound doctrine, but according to their own desires, </a:t>
            </a:r>
            <a:r>
              <a:rPr lang="en-US" sz="2800" i="1" dirty="0" smtClean="0">
                <a:solidFill>
                  <a:srgbClr val="FFFF00"/>
                </a:solidFill>
              </a:rPr>
              <a:t>because they have itching ears</a:t>
            </a:r>
            <a:r>
              <a:rPr lang="en-US" sz="2800" i="1" dirty="0" smtClean="0">
                <a:solidFill>
                  <a:schemeClr val="bg1"/>
                </a:solidFill>
              </a:rPr>
              <a:t>, they will heap up for themselves teachers; </a:t>
            </a:r>
          </a:p>
          <a:p>
            <a:r>
              <a:rPr lang="en-US" sz="2800" i="1" dirty="0" smtClean="0">
                <a:solidFill>
                  <a:schemeClr val="bg1"/>
                </a:solidFill>
              </a:rPr>
              <a:t>4 and they will </a:t>
            </a:r>
            <a:r>
              <a:rPr lang="en-US" sz="2800" i="1" dirty="0" smtClean="0">
                <a:solidFill>
                  <a:srgbClr val="FFFF00"/>
                </a:solidFill>
              </a:rPr>
              <a:t>turn their ears away from the truth, and be turned aside to fables</a:t>
            </a:r>
            <a:r>
              <a:rPr lang="en-US" sz="2800" i="1" dirty="0" smtClean="0">
                <a:solidFill>
                  <a:schemeClr val="bg1"/>
                </a:solidFill>
              </a:rPr>
              <a:t>. </a:t>
            </a:r>
            <a:endParaRPr lang="en-US" sz="2800" i="1"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4832092"/>
          </a:xfrm>
          <a:prstGeom prst="rect">
            <a:avLst/>
          </a:prstGeom>
          <a:noFill/>
        </p:spPr>
        <p:txBody>
          <a:bodyPr wrap="square" rtlCol="0">
            <a:spAutoFit/>
          </a:bodyPr>
          <a:lstStyle/>
          <a:p>
            <a:r>
              <a:rPr lang="en-US" sz="2800" i="1" dirty="0" smtClean="0">
                <a:solidFill>
                  <a:schemeClr val="bg1"/>
                </a:solidFill>
              </a:rPr>
              <a:t>2 Timothy 4:1-8</a:t>
            </a:r>
          </a:p>
          <a:p>
            <a:r>
              <a:rPr lang="en-US" sz="2800" i="1" dirty="0" smtClean="0">
                <a:solidFill>
                  <a:schemeClr val="bg1"/>
                </a:solidFill>
              </a:rPr>
              <a:t>5 </a:t>
            </a:r>
            <a:r>
              <a:rPr lang="en-US" sz="2800" i="1" dirty="0" smtClean="0">
                <a:solidFill>
                  <a:schemeClr val="bg1"/>
                </a:solidFill>
              </a:rPr>
              <a:t>But you be watchful in all things, endure afflictions, do the work of an evangelist, fulfill your ministry. </a:t>
            </a:r>
          </a:p>
          <a:p>
            <a:r>
              <a:rPr lang="en-US" sz="2800" i="1" dirty="0" smtClean="0">
                <a:solidFill>
                  <a:schemeClr val="bg1"/>
                </a:solidFill>
              </a:rPr>
              <a:t>6 For I am already being poured out as a drink offering, and </a:t>
            </a:r>
            <a:r>
              <a:rPr lang="en-US" sz="2800" i="1" dirty="0" smtClean="0">
                <a:solidFill>
                  <a:srgbClr val="FFFF00"/>
                </a:solidFill>
              </a:rPr>
              <a:t>the time of my departure is at hand</a:t>
            </a:r>
            <a:r>
              <a:rPr lang="en-US" sz="2800" i="1" dirty="0" smtClean="0">
                <a:solidFill>
                  <a:schemeClr val="bg1"/>
                </a:solidFill>
              </a:rPr>
              <a:t>. </a:t>
            </a:r>
          </a:p>
          <a:p>
            <a:r>
              <a:rPr lang="en-US" sz="2800" i="1" dirty="0" smtClean="0">
                <a:solidFill>
                  <a:schemeClr val="bg1"/>
                </a:solidFill>
              </a:rPr>
              <a:t>7 I have fought the good fight, I have finished the race, I have kept the faith. </a:t>
            </a:r>
          </a:p>
          <a:p>
            <a:r>
              <a:rPr lang="en-US" sz="2800" i="1" dirty="0" smtClean="0">
                <a:solidFill>
                  <a:schemeClr val="bg1"/>
                </a:solidFill>
              </a:rPr>
              <a:t>8 Finally, </a:t>
            </a:r>
            <a:r>
              <a:rPr lang="en-US" sz="2800" i="1" dirty="0" smtClean="0">
                <a:solidFill>
                  <a:srgbClr val="FFFF00"/>
                </a:solidFill>
              </a:rPr>
              <a:t>there is laid up for me the crown of righteousness</a:t>
            </a:r>
            <a:r>
              <a:rPr lang="en-US" sz="2800" i="1" dirty="0" smtClean="0">
                <a:solidFill>
                  <a:schemeClr val="bg1"/>
                </a:solidFill>
              </a:rPr>
              <a:t>, which </a:t>
            </a:r>
            <a:r>
              <a:rPr lang="en-US" sz="2800" i="1" dirty="0" smtClean="0">
                <a:solidFill>
                  <a:srgbClr val="FFFF00"/>
                </a:solidFill>
              </a:rPr>
              <a:t>the Lord, the righteous Judge, will give to me on that Day</a:t>
            </a:r>
            <a:r>
              <a:rPr lang="en-US" sz="2800" i="1" dirty="0" smtClean="0">
                <a:solidFill>
                  <a:schemeClr val="bg1"/>
                </a:solidFill>
              </a:rPr>
              <a:t>, and not to me only but also to all who have loved His appearing.</a:t>
            </a:r>
            <a:endParaRPr lang="en-US" sz="2800"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646331"/>
          </a:xfrm>
          <a:prstGeom prst="rect">
            <a:avLst/>
          </a:prstGeom>
          <a:noFill/>
        </p:spPr>
        <p:txBody>
          <a:bodyPr wrap="square" rtlCol="0">
            <a:spAutoFit/>
          </a:bodyPr>
          <a:lstStyle/>
          <a:p>
            <a:pPr algn="ctr"/>
            <a:r>
              <a:rPr lang="en-US" sz="3600" dirty="0" smtClean="0">
                <a:solidFill>
                  <a:schemeClr val="bg1"/>
                </a:solidFill>
              </a:rPr>
              <a:t>Matthew 25:1-46 </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38400"/>
            <a:ext cx="9144000" cy="2308324"/>
          </a:xfrm>
          <a:prstGeom prst="rect">
            <a:avLst/>
          </a:prstGeom>
          <a:noFill/>
        </p:spPr>
        <p:txBody>
          <a:bodyPr wrap="square" rtlCol="0">
            <a:spAutoFit/>
          </a:bodyPr>
          <a:lstStyle/>
          <a:p>
            <a:pPr algn="ctr"/>
            <a:r>
              <a:rPr lang="en-US" sz="3600" dirty="0" smtClean="0">
                <a:solidFill>
                  <a:schemeClr val="bg1"/>
                </a:solidFill>
              </a:rPr>
              <a:t>1, The parable of the Ten virgins </a:t>
            </a:r>
            <a:endParaRPr lang="en-US" sz="3600" dirty="0" smtClean="0">
              <a:solidFill>
                <a:schemeClr val="bg1"/>
              </a:solidFill>
            </a:endParaRPr>
          </a:p>
          <a:p>
            <a:pPr algn="ctr"/>
            <a:r>
              <a:rPr lang="en-US" sz="3600" dirty="0" smtClean="0">
                <a:solidFill>
                  <a:schemeClr val="bg1"/>
                </a:solidFill>
              </a:rPr>
              <a:t>(</a:t>
            </a:r>
            <a:r>
              <a:rPr lang="en-US" sz="3600" dirty="0" smtClean="0">
                <a:solidFill>
                  <a:schemeClr val="bg1"/>
                </a:solidFill>
              </a:rPr>
              <a:t>Matthew 25:1-13)</a:t>
            </a:r>
          </a:p>
          <a:p>
            <a:pPr algn="ctr"/>
            <a:endParaRPr lang="en-US" sz="3600" dirty="0" smtClean="0">
              <a:solidFill>
                <a:schemeClr val="bg1"/>
              </a:solidFill>
            </a:endParaRPr>
          </a:p>
          <a:p>
            <a:pPr algn="ctr"/>
            <a:r>
              <a:rPr lang="en-US" sz="3600" dirty="0" smtClean="0">
                <a:solidFill>
                  <a:schemeClr val="bg1"/>
                </a:solidFill>
              </a:rPr>
              <a:t>State of readiness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38400"/>
            <a:ext cx="9144000" cy="2308324"/>
          </a:xfrm>
          <a:prstGeom prst="rect">
            <a:avLst/>
          </a:prstGeom>
          <a:noFill/>
        </p:spPr>
        <p:txBody>
          <a:bodyPr wrap="square" rtlCol="0">
            <a:spAutoFit/>
          </a:bodyPr>
          <a:lstStyle/>
          <a:p>
            <a:pPr algn="ctr"/>
            <a:r>
              <a:rPr lang="en-US" sz="3600" dirty="0" smtClean="0">
                <a:solidFill>
                  <a:schemeClr val="bg1"/>
                </a:solidFill>
              </a:rPr>
              <a:t>2, The parable of the Talents </a:t>
            </a:r>
          </a:p>
          <a:p>
            <a:pPr algn="ctr"/>
            <a:r>
              <a:rPr lang="en-US" sz="3600" dirty="0" smtClean="0">
                <a:solidFill>
                  <a:schemeClr val="bg1"/>
                </a:solidFill>
              </a:rPr>
              <a:t>(Matthew 25:14-30)</a:t>
            </a:r>
          </a:p>
          <a:p>
            <a:pPr algn="ctr"/>
            <a:endParaRPr lang="en-US" sz="3600" dirty="0" smtClean="0">
              <a:solidFill>
                <a:schemeClr val="bg1"/>
              </a:solidFill>
            </a:endParaRPr>
          </a:p>
          <a:p>
            <a:pPr algn="ctr"/>
            <a:r>
              <a:rPr lang="en-US" sz="3600" dirty="0" smtClean="0">
                <a:solidFill>
                  <a:schemeClr val="bg1"/>
                </a:solidFill>
              </a:rPr>
              <a:t>Stewardship</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38400"/>
            <a:ext cx="9144000" cy="2308324"/>
          </a:xfrm>
          <a:prstGeom prst="rect">
            <a:avLst/>
          </a:prstGeom>
          <a:noFill/>
        </p:spPr>
        <p:txBody>
          <a:bodyPr wrap="square" rtlCol="0">
            <a:spAutoFit/>
          </a:bodyPr>
          <a:lstStyle/>
          <a:p>
            <a:pPr algn="ctr"/>
            <a:r>
              <a:rPr lang="en-US" sz="3600" dirty="0" smtClean="0">
                <a:solidFill>
                  <a:schemeClr val="bg1"/>
                </a:solidFill>
              </a:rPr>
              <a:t>3, The Sheep and the Goats </a:t>
            </a:r>
          </a:p>
          <a:p>
            <a:pPr algn="ctr"/>
            <a:r>
              <a:rPr lang="en-US" sz="3600" dirty="0" smtClean="0">
                <a:solidFill>
                  <a:schemeClr val="bg1"/>
                </a:solidFill>
              </a:rPr>
              <a:t>(Matthew 25:31-46</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Serving in Jesus name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3970318"/>
          </a:xfrm>
          <a:prstGeom prst="rect">
            <a:avLst/>
          </a:prstGeom>
          <a:noFill/>
        </p:spPr>
        <p:txBody>
          <a:bodyPr wrap="square" rtlCol="0">
            <a:spAutoFit/>
          </a:bodyPr>
          <a:lstStyle/>
          <a:p>
            <a:r>
              <a:rPr lang="en-US" sz="2800" i="1" dirty="0" smtClean="0">
                <a:solidFill>
                  <a:schemeClr val="bg1"/>
                </a:solidFill>
              </a:rPr>
              <a:t>John 14:1-6</a:t>
            </a:r>
          </a:p>
          <a:p>
            <a:r>
              <a:rPr lang="en-US" sz="2800" i="1" dirty="0" smtClean="0">
                <a:solidFill>
                  <a:schemeClr val="bg1"/>
                </a:solidFill>
              </a:rPr>
              <a:t>1 "Let not your heart be troubled; you believe in God, believe also in Me. </a:t>
            </a:r>
          </a:p>
          <a:p>
            <a:r>
              <a:rPr lang="en-US" sz="2800" i="1" dirty="0" smtClean="0">
                <a:solidFill>
                  <a:schemeClr val="bg1"/>
                </a:solidFill>
              </a:rPr>
              <a:t>2 In My Father's house are many mansions; if it were not so, I would have told you. </a:t>
            </a:r>
            <a:r>
              <a:rPr lang="en-US" sz="2800" i="1" dirty="0" smtClean="0">
                <a:solidFill>
                  <a:srgbClr val="FFFF00"/>
                </a:solidFill>
              </a:rPr>
              <a:t>I go to prepare a place for you</a:t>
            </a:r>
            <a:r>
              <a:rPr lang="en-US" sz="2800" i="1" dirty="0" smtClean="0">
                <a:solidFill>
                  <a:schemeClr val="bg1"/>
                </a:solidFill>
              </a:rPr>
              <a:t>. </a:t>
            </a:r>
          </a:p>
          <a:p>
            <a:r>
              <a:rPr lang="en-US" sz="2800" i="1" dirty="0" smtClean="0">
                <a:solidFill>
                  <a:schemeClr val="bg1"/>
                </a:solidFill>
              </a:rPr>
              <a:t>3 And if I go and prepare a place for you, </a:t>
            </a:r>
            <a:r>
              <a:rPr lang="en-US" sz="2800" i="1" dirty="0" smtClean="0">
                <a:solidFill>
                  <a:srgbClr val="FFFF00"/>
                </a:solidFill>
              </a:rPr>
              <a:t>I will come again and receive you to Myself</a:t>
            </a:r>
            <a:r>
              <a:rPr lang="en-US" sz="2800" i="1" dirty="0" smtClean="0">
                <a:solidFill>
                  <a:schemeClr val="bg1"/>
                </a:solidFill>
              </a:rPr>
              <a:t>; that where I am, there you may be also. </a:t>
            </a:r>
          </a:p>
          <a:p>
            <a:r>
              <a:rPr lang="en-US" sz="2800" i="1" dirty="0" smtClean="0">
                <a:solidFill>
                  <a:schemeClr val="bg1"/>
                </a:solidFill>
              </a:rPr>
              <a:t>4 And where I go you know, and the way you know</a:t>
            </a:r>
            <a:r>
              <a:rPr lang="en-US" sz="2800" i="1" dirty="0" smtClean="0">
                <a:solidFill>
                  <a:schemeClr val="bg1"/>
                </a:solidFill>
              </a:rPr>
              <a:t>."</a:t>
            </a:r>
            <a:endParaRPr lang="en-US" sz="28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38400"/>
            <a:ext cx="9144000" cy="2246769"/>
          </a:xfrm>
          <a:prstGeom prst="rect">
            <a:avLst/>
          </a:prstGeom>
          <a:noFill/>
        </p:spPr>
        <p:txBody>
          <a:bodyPr wrap="square" rtlCol="0">
            <a:spAutoFit/>
          </a:bodyPr>
          <a:lstStyle/>
          <a:p>
            <a:r>
              <a:rPr lang="en-US" sz="2800" i="1" dirty="0" smtClean="0">
                <a:solidFill>
                  <a:schemeClr val="bg1"/>
                </a:solidFill>
              </a:rPr>
              <a:t>John 14:1-6</a:t>
            </a:r>
          </a:p>
          <a:p>
            <a:r>
              <a:rPr lang="en-US" sz="2800" i="1" dirty="0" smtClean="0">
                <a:solidFill>
                  <a:schemeClr val="bg1"/>
                </a:solidFill>
              </a:rPr>
              <a:t>5 </a:t>
            </a:r>
            <a:r>
              <a:rPr lang="en-US" sz="2800" i="1" dirty="0" smtClean="0">
                <a:solidFill>
                  <a:schemeClr val="bg1"/>
                </a:solidFill>
              </a:rPr>
              <a:t>Thomas said to Him, "Lord, we do not know where You are going, and how can we know the way?" </a:t>
            </a:r>
          </a:p>
          <a:p>
            <a:r>
              <a:rPr lang="en-US" sz="2800" i="1" dirty="0" smtClean="0">
                <a:solidFill>
                  <a:schemeClr val="bg1"/>
                </a:solidFill>
              </a:rPr>
              <a:t>6 Jesus said to him, "I am the way, the truth, and the life. No one comes to the Father except through Me.</a:t>
            </a:r>
            <a:endParaRPr lang="en-US" sz="2800"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4832092"/>
          </a:xfrm>
          <a:prstGeom prst="rect">
            <a:avLst/>
          </a:prstGeom>
          <a:noFill/>
        </p:spPr>
        <p:txBody>
          <a:bodyPr wrap="square" rtlCol="0">
            <a:spAutoFit/>
          </a:bodyPr>
          <a:lstStyle/>
          <a:p>
            <a:r>
              <a:rPr lang="en-US" sz="2800" i="1" dirty="0" smtClean="0">
                <a:solidFill>
                  <a:schemeClr val="bg1"/>
                </a:solidFill>
              </a:rPr>
              <a:t>1 Corinthians 3:10-15</a:t>
            </a:r>
          </a:p>
          <a:p>
            <a:r>
              <a:rPr lang="en-US" sz="2800" i="1" dirty="0" smtClean="0">
                <a:solidFill>
                  <a:schemeClr val="bg1"/>
                </a:solidFill>
              </a:rPr>
              <a:t>10 According to the grace of God which was given to me, as a wise master builder I have laid the foundation, and another builds on it. But let each one take heed how he builds on it. </a:t>
            </a:r>
          </a:p>
          <a:p>
            <a:r>
              <a:rPr lang="en-US" sz="2800" i="1" dirty="0" smtClean="0">
                <a:solidFill>
                  <a:schemeClr val="bg1"/>
                </a:solidFill>
              </a:rPr>
              <a:t>11 For no other foundation can anyone lay than that which is laid, which is Jesus Christ. </a:t>
            </a:r>
          </a:p>
          <a:p>
            <a:r>
              <a:rPr lang="en-US" sz="2800" i="1" dirty="0" smtClean="0">
                <a:solidFill>
                  <a:schemeClr val="bg1"/>
                </a:solidFill>
              </a:rPr>
              <a:t>12 Now if anyone builds on this foundation with </a:t>
            </a:r>
            <a:r>
              <a:rPr lang="en-US" sz="2800" i="1" dirty="0" smtClean="0">
                <a:solidFill>
                  <a:srgbClr val="FFFF00"/>
                </a:solidFill>
              </a:rPr>
              <a:t>gold, silver, precious stones, wood, hay, straw</a:t>
            </a:r>
            <a:r>
              <a:rPr lang="en-US" sz="2800" i="1" dirty="0" smtClean="0">
                <a:solidFill>
                  <a:schemeClr val="bg1"/>
                </a:solidFill>
              </a:rPr>
              <a:t>, </a:t>
            </a:r>
          </a:p>
          <a:p>
            <a:r>
              <a:rPr lang="en-US" sz="2800" i="1" dirty="0" smtClean="0">
                <a:solidFill>
                  <a:schemeClr val="bg1"/>
                </a:solidFill>
              </a:rPr>
              <a:t>13 each one's work will become clear; for the Day will declare it, because it will be revealed by fire; and </a:t>
            </a:r>
            <a:r>
              <a:rPr lang="en-US" sz="2800" i="1" dirty="0" smtClean="0">
                <a:solidFill>
                  <a:srgbClr val="FFFF00"/>
                </a:solidFill>
              </a:rPr>
              <a:t>the fire will test each one's work</a:t>
            </a:r>
            <a:r>
              <a:rPr lang="en-US" sz="2800" i="1" dirty="0" smtClean="0">
                <a:solidFill>
                  <a:schemeClr val="bg1"/>
                </a:solidFill>
              </a:rPr>
              <a:t>, of what sort it is. </a:t>
            </a:r>
            <a:endParaRPr lang="en-US" sz="2800" i="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2246769"/>
          </a:xfrm>
          <a:prstGeom prst="rect">
            <a:avLst/>
          </a:prstGeom>
          <a:noFill/>
        </p:spPr>
        <p:txBody>
          <a:bodyPr wrap="square" rtlCol="0">
            <a:spAutoFit/>
          </a:bodyPr>
          <a:lstStyle/>
          <a:p>
            <a:r>
              <a:rPr lang="en-US" sz="2800" i="1" dirty="0" smtClean="0">
                <a:solidFill>
                  <a:schemeClr val="bg1"/>
                </a:solidFill>
              </a:rPr>
              <a:t>1 Corinthians 3:10-15</a:t>
            </a:r>
          </a:p>
          <a:p>
            <a:r>
              <a:rPr lang="en-US" sz="2800" i="1" dirty="0" smtClean="0">
                <a:solidFill>
                  <a:schemeClr val="bg1"/>
                </a:solidFill>
              </a:rPr>
              <a:t>14 </a:t>
            </a:r>
            <a:r>
              <a:rPr lang="en-US" sz="2800" i="1" dirty="0" smtClean="0">
                <a:solidFill>
                  <a:schemeClr val="bg1"/>
                </a:solidFill>
              </a:rPr>
              <a:t>If anyone's work which he has built on it endures, he will receive a reward. </a:t>
            </a:r>
          </a:p>
          <a:p>
            <a:r>
              <a:rPr lang="en-US" sz="2800" i="1" dirty="0" smtClean="0">
                <a:solidFill>
                  <a:schemeClr val="bg1"/>
                </a:solidFill>
              </a:rPr>
              <a:t>15 If anyone's work is burned, he will suffer loss; but he himself will be saved, yet so as through fire.</a:t>
            </a:r>
            <a:endParaRPr lang="en-US" sz="2800" i="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1037</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30</cp:revision>
  <dcterms:created xsi:type="dcterms:W3CDTF">2006-08-16T00:00:00Z</dcterms:created>
  <dcterms:modified xsi:type="dcterms:W3CDTF">2016-07-22T14:48:39Z</dcterms:modified>
</cp:coreProperties>
</file>