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7-08-13-Emotional-Wholeness-&amp;-Deliverance-Series-part-6-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7-08-13-Emotional-Wholeness-&amp;-Deliverance-Series-part-6-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Laying The Axe To The Root</a:t>
            </a:r>
            <a:endParaRPr lang="en-US" sz="3600" dirty="0">
              <a:solidFill>
                <a:srgbClr val="FFFF00"/>
              </a:solidFill>
            </a:endParaRPr>
          </a:p>
        </p:txBody>
      </p:sp>
      <p:sp>
        <p:nvSpPr>
          <p:cNvPr id="3" name="TextBox 2"/>
          <p:cNvSpPr txBox="1"/>
          <p:nvPr/>
        </p:nvSpPr>
        <p:spPr>
          <a:xfrm>
            <a:off x="0" y="2668012"/>
            <a:ext cx="9144000" cy="4031873"/>
          </a:xfrm>
          <a:prstGeom prst="rect">
            <a:avLst/>
          </a:prstGeom>
          <a:noFill/>
        </p:spPr>
        <p:txBody>
          <a:bodyPr wrap="square" rtlCol="0">
            <a:spAutoFit/>
          </a:bodyPr>
          <a:lstStyle/>
          <a:p>
            <a:r>
              <a:rPr lang="en-US" sz="3200" i="1" dirty="0" smtClean="0">
                <a:solidFill>
                  <a:schemeClr val="bg1"/>
                </a:solidFill>
              </a:rPr>
              <a:t>Matthew 3:10-12</a:t>
            </a:r>
          </a:p>
          <a:p>
            <a:r>
              <a:rPr lang="en-US" sz="3200" i="1" dirty="0" smtClean="0">
                <a:solidFill>
                  <a:schemeClr val="bg1"/>
                </a:solidFill>
              </a:rPr>
              <a:t>10 And even now the ax is laid to the root of the trees. Therefore every tree which does not bear good fruit is cut down and thrown into the fire. </a:t>
            </a:r>
          </a:p>
          <a:p>
            <a:r>
              <a:rPr lang="en-US" sz="3200" i="1" dirty="0" smtClean="0">
                <a:solidFill>
                  <a:schemeClr val="bg1"/>
                </a:solidFill>
              </a:rPr>
              <a:t>11 I indeed baptize you with water unto repentance, but He who is coming after me is mightier than I, whose sandals I am not worthy to carry. He will baptize you with the Holy Spirit and fire.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Laying The Axe To The Root</a:t>
            </a:r>
            <a:endParaRPr lang="en-US" sz="3600" dirty="0">
              <a:solidFill>
                <a:srgbClr val="FFFF00"/>
              </a:solidFill>
            </a:endParaRPr>
          </a:p>
        </p:txBody>
      </p:sp>
      <p:sp>
        <p:nvSpPr>
          <p:cNvPr id="3" name="TextBox 2"/>
          <p:cNvSpPr txBox="1"/>
          <p:nvPr/>
        </p:nvSpPr>
        <p:spPr>
          <a:xfrm>
            <a:off x="0" y="2668012"/>
            <a:ext cx="9144000" cy="2554545"/>
          </a:xfrm>
          <a:prstGeom prst="rect">
            <a:avLst/>
          </a:prstGeom>
          <a:noFill/>
        </p:spPr>
        <p:txBody>
          <a:bodyPr wrap="square" rtlCol="0">
            <a:spAutoFit/>
          </a:bodyPr>
          <a:lstStyle/>
          <a:p>
            <a:r>
              <a:rPr lang="en-US" sz="3200" i="1" dirty="0" smtClean="0">
                <a:solidFill>
                  <a:schemeClr val="bg1"/>
                </a:solidFill>
              </a:rPr>
              <a:t>Matthew 3:10-12</a:t>
            </a:r>
          </a:p>
          <a:p>
            <a:r>
              <a:rPr lang="en-US" sz="3200" i="1" dirty="0" smtClean="0">
                <a:solidFill>
                  <a:schemeClr val="bg1"/>
                </a:solidFill>
              </a:rPr>
              <a:t>12 </a:t>
            </a:r>
            <a:r>
              <a:rPr lang="en-US" sz="3200" i="1" dirty="0" smtClean="0">
                <a:solidFill>
                  <a:schemeClr val="bg1"/>
                </a:solidFill>
              </a:rPr>
              <a:t>His winnowing fan is in His hand, and He will thoroughly clean out His threshing floor, and gather His wheat into the barn; but He will burn up the chaff with unquenchable fire."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Laying The Axe To The Root</a:t>
            </a:r>
            <a:endParaRPr lang="en-US" sz="3600" dirty="0">
              <a:solidFill>
                <a:srgbClr val="FFFF00"/>
              </a:solidFill>
            </a:endParaRPr>
          </a:p>
        </p:txBody>
      </p:sp>
      <p:sp>
        <p:nvSpPr>
          <p:cNvPr id="3" name="TextBox 2"/>
          <p:cNvSpPr txBox="1"/>
          <p:nvPr/>
        </p:nvSpPr>
        <p:spPr>
          <a:xfrm>
            <a:off x="0" y="2333685"/>
            <a:ext cx="9144000" cy="4524315"/>
          </a:xfrm>
          <a:prstGeom prst="rect">
            <a:avLst/>
          </a:prstGeom>
          <a:noFill/>
        </p:spPr>
        <p:txBody>
          <a:bodyPr wrap="square" rtlCol="0">
            <a:spAutoFit/>
          </a:bodyPr>
          <a:lstStyle/>
          <a:p>
            <a:pPr algn="ctr"/>
            <a:r>
              <a:rPr lang="en-US" sz="3600" dirty="0" smtClean="0">
                <a:solidFill>
                  <a:schemeClr val="bg1"/>
                </a:solidFill>
              </a:rPr>
              <a:t>Are there wrong seeds </a:t>
            </a:r>
            <a:endParaRPr lang="en-US" sz="3600" dirty="0" smtClean="0">
              <a:solidFill>
                <a:schemeClr val="bg1"/>
              </a:solidFill>
            </a:endParaRPr>
          </a:p>
          <a:p>
            <a:pPr algn="ctr"/>
            <a:r>
              <a:rPr lang="en-US" sz="3600" dirty="0" smtClean="0">
                <a:solidFill>
                  <a:schemeClr val="bg1"/>
                </a:solidFill>
              </a:rPr>
              <a:t>that </a:t>
            </a:r>
            <a:r>
              <a:rPr lang="en-US" sz="3600" dirty="0" smtClean="0">
                <a:solidFill>
                  <a:schemeClr val="bg1"/>
                </a:solidFill>
              </a:rPr>
              <a:t>have been sown into your life</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Are there "problem roots" or "fleshly roots" </a:t>
            </a:r>
            <a:endParaRPr lang="en-US" sz="3600" dirty="0" smtClean="0">
              <a:solidFill>
                <a:schemeClr val="bg1"/>
              </a:solidFill>
            </a:endParaRPr>
          </a:p>
          <a:p>
            <a:pPr algn="ctr"/>
            <a:r>
              <a:rPr lang="en-US" sz="3600" dirty="0" smtClean="0">
                <a:solidFill>
                  <a:schemeClr val="bg1"/>
                </a:solidFill>
              </a:rPr>
              <a:t>that </a:t>
            </a:r>
            <a:r>
              <a:rPr lang="en-US" sz="3600" dirty="0" smtClean="0">
                <a:solidFill>
                  <a:schemeClr val="bg1"/>
                </a:solidFill>
              </a:rPr>
              <a:t>need to be dealt with?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You </a:t>
            </a:r>
            <a:r>
              <a:rPr lang="en-US" sz="3600" dirty="0" smtClean="0">
                <a:solidFill>
                  <a:schemeClr val="bg1"/>
                </a:solidFill>
              </a:rPr>
              <a:t>can identify the roots by the fruits </a:t>
            </a:r>
            <a:endParaRPr lang="en-US" sz="3600" dirty="0" smtClean="0">
              <a:solidFill>
                <a:schemeClr val="bg1"/>
              </a:solidFill>
            </a:endParaRPr>
          </a:p>
          <a:p>
            <a:pPr algn="ctr"/>
            <a:r>
              <a:rPr lang="en-US" sz="3600" dirty="0" smtClean="0">
                <a:solidFill>
                  <a:schemeClr val="bg1"/>
                </a:solidFill>
              </a:rPr>
              <a:t>you </a:t>
            </a:r>
            <a:r>
              <a:rPr lang="en-US" sz="3600" dirty="0" smtClean="0">
                <a:solidFill>
                  <a:schemeClr val="bg1"/>
                </a:solidFill>
              </a:rPr>
              <a:t>see in your own life</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Laying The Axe To The Root</a:t>
            </a:r>
            <a:endParaRPr lang="en-US" sz="3600" dirty="0">
              <a:solidFill>
                <a:srgbClr val="FFFF00"/>
              </a:solidFill>
            </a:endParaRPr>
          </a:p>
        </p:txBody>
      </p:sp>
      <p:sp>
        <p:nvSpPr>
          <p:cNvPr id="3" name="TextBox 2"/>
          <p:cNvSpPr txBox="1"/>
          <p:nvPr/>
        </p:nvSpPr>
        <p:spPr>
          <a:xfrm>
            <a:off x="0" y="2895600"/>
            <a:ext cx="9144000" cy="1200329"/>
          </a:xfrm>
          <a:prstGeom prst="rect">
            <a:avLst/>
          </a:prstGeom>
          <a:noFill/>
        </p:spPr>
        <p:txBody>
          <a:bodyPr wrap="square" rtlCol="0">
            <a:spAutoFit/>
          </a:bodyPr>
          <a:lstStyle/>
          <a:p>
            <a:pPr algn="ctr"/>
            <a:r>
              <a:rPr lang="en-US" sz="3600" dirty="0" smtClean="0">
                <a:solidFill>
                  <a:schemeClr val="bg1"/>
                </a:solidFill>
              </a:rPr>
              <a:t>Invite the Lord Jesus to </a:t>
            </a:r>
            <a:endParaRPr lang="en-US" sz="3600" dirty="0" smtClean="0">
              <a:solidFill>
                <a:schemeClr val="bg1"/>
              </a:solidFill>
            </a:endParaRPr>
          </a:p>
          <a:p>
            <a:pPr algn="ctr"/>
            <a:r>
              <a:rPr lang="en-US" sz="3600" dirty="0" smtClean="0">
                <a:solidFill>
                  <a:schemeClr val="bg1"/>
                </a:solidFill>
              </a:rPr>
              <a:t>lay </a:t>
            </a:r>
            <a:r>
              <a:rPr lang="en-US" sz="3600" dirty="0" smtClean="0">
                <a:solidFill>
                  <a:schemeClr val="bg1"/>
                </a:solidFill>
              </a:rPr>
              <a:t>the axe to the root of these things</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971800"/>
            <a:ext cx="9144000" cy="1754326"/>
          </a:xfrm>
          <a:prstGeom prst="rect">
            <a:avLst/>
          </a:prstGeom>
          <a:noFill/>
        </p:spPr>
        <p:txBody>
          <a:bodyPr wrap="square" rtlCol="0">
            <a:spAutoFit/>
          </a:bodyPr>
          <a:lstStyle/>
          <a:p>
            <a:pPr algn="ctr"/>
            <a:r>
              <a:rPr lang="en-US" sz="3600" dirty="0" smtClean="0">
                <a:solidFill>
                  <a:schemeClr val="bg1"/>
                </a:solidFill>
              </a:rPr>
              <a:t>In </a:t>
            </a:r>
            <a:r>
              <a:rPr lang="en-US" sz="3600" dirty="0" smtClean="0">
                <a:solidFill>
                  <a:schemeClr val="bg1"/>
                </a:solidFill>
              </a:rPr>
              <a:t>order to get rid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the works or fruits of the flesh, </a:t>
            </a:r>
            <a:endParaRPr lang="en-US" sz="3600" dirty="0" smtClean="0">
              <a:solidFill>
                <a:schemeClr val="bg1"/>
              </a:solidFill>
            </a:endParaRPr>
          </a:p>
          <a:p>
            <a:pPr algn="ctr"/>
            <a:r>
              <a:rPr lang="en-US" sz="3600" dirty="0" smtClean="0">
                <a:solidFill>
                  <a:schemeClr val="bg1"/>
                </a:solidFill>
              </a:rPr>
              <a:t>we </a:t>
            </a:r>
            <a:r>
              <a:rPr lang="en-US" sz="3600" dirty="0" smtClean="0">
                <a:solidFill>
                  <a:schemeClr val="bg1"/>
                </a:solidFill>
              </a:rPr>
              <a:t>must walk in the Spirit.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1077218"/>
          </a:xfrm>
          <a:prstGeom prst="rect">
            <a:avLst/>
          </a:prstGeom>
          <a:noFill/>
        </p:spPr>
        <p:txBody>
          <a:bodyPr wrap="square" rtlCol="0">
            <a:spAutoFit/>
          </a:bodyPr>
          <a:lstStyle/>
          <a:p>
            <a:r>
              <a:rPr lang="en-US" sz="3200" i="1" dirty="0" smtClean="0">
                <a:solidFill>
                  <a:schemeClr val="bg1"/>
                </a:solidFill>
              </a:rPr>
              <a:t>Galatians 5:25  </a:t>
            </a:r>
          </a:p>
          <a:p>
            <a:r>
              <a:rPr lang="en-US" sz="3200" i="1" dirty="0" smtClean="0">
                <a:solidFill>
                  <a:schemeClr val="bg1"/>
                </a:solidFill>
              </a:rPr>
              <a:t>If we live in the Spirit, let us also walk in the Spirit.</a:t>
            </a:r>
            <a:endParaRPr lang="en-US" sz="3200" i="1" dirty="0" smtClean="0">
              <a:solidFill>
                <a:schemeClr val="bg1"/>
              </a:solidFill>
            </a:endParaRPr>
          </a:p>
        </p:txBody>
      </p:sp>
      <p:sp>
        <p:nvSpPr>
          <p:cNvPr id="4" name="TextBox 3"/>
          <p:cNvSpPr txBox="1"/>
          <p:nvPr/>
        </p:nvSpPr>
        <p:spPr>
          <a:xfrm>
            <a:off x="0" y="4191000"/>
            <a:ext cx="9144000" cy="1754326"/>
          </a:xfrm>
          <a:prstGeom prst="rect">
            <a:avLst/>
          </a:prstGeom>
          <a:noFill/>
        </p:spPr>
        <p:txBody>
          <a:bodyPr wrap="square" rtlCol="0">
            <a:spAutoFit/>
          </a:bodyPr>
          <a:lstStyle/>
          <a:p>
            <a:pPr algn="ctr"/>
            <a:r>
              <a:rPr lang="en-US" sz="3600" dirty="0" smtClean="0">
                <a:solidFill>
                  <a:schemeClr val="bg1"/>
                </a:solidFill>
              </a:rPr>
              <a:t>"walk" = to proceed in a row as the march of a soldier, go in order, to march in (military) rank (keep step), to walk in line.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1077218"/>
          </a:xfrm>
          <a:prstGeom prst="rect">
            <a:avLst/>
          </a:prstGeom>
          <a:noFill/>
        </p:spPr>
        <p:txBody>
          <a:bodyPr wrap="square" rtlCol="0">
            <a:spAutoFit/>
          </a:bodyPr>
          <a:lstStyle/>
          <a:p>
            <a:r>
              <a:rPr lang="en-US" sz="3200" i="1" dirty="0" smtClean="0">
                <a:solidFill>
                  <a:schemeClr val="bg1"/>
                </a:solidFill>
              </a:rPr>
              <a:t>Galatians 5:25  </a:t>
            </a:r>
          </a:p>
          <a:p>
            <a:r>
              <a:rPr lang="en-US" sz="3200" i="1" dirty="0" smtClean="0">
                <a:solidFill>
                  <a:schemeClr val="bg1"/>
                </a:solidFill>
              </a:rPr>
              <a:t>If we live in the Spirit, let us also walk in the Spirit.</a:t>
            </a:r>
            <a:endParaRPr lang="en-US" sz="3200" i="1" dirty="0" smtClean="0">
              <a:solidFill>
                <a:schemeClr val="bg1"/>
              </a:solidFill>
            </a:endParaRPr>
          </a:p>
        </p:txBody>
      </p:sp>
      <p:sp>
        <p:nvSpPr>
          <p:cNvPr id="4" name="TextBox 3"/>
          <p:cNvSpPr txBox="1"/>
          <p:nvPr/>
        </p:nvSpPr>
        <p:spPr>
          <a:xfrm>
            <a:off x="0" y="4191000"/>
            <a:ext cx="9144000" cy="1754326"/>
          </a:xfrm>
          <a:prstGeom prst="rect">
            <a:avLst/>
          </a:prstGeom>
          <a:noFill/>
        </p:spPr>
        <p:txBody>
          <a:bodyPr wrap="square" rtlCol="0">
            <a:spAutoFit/>
          </a:bodyPr>
          <a:lstStyle/>
          <a:p>
            <a:pPr algn="ctr"/>
            <a:r>
              <a:rPr lang="en-US" sz="3600" dirty="0" smtClean="0">
                <a:solidFill>
                  <a:schemeClr val="bg1"/>
                </a:solidFill>
              </a:rPr>
              <a:t>Hence to walk in the Spirit is to keep step with the Holy Spirit. It is to direct one’s life and to live in step and aligned to the Holy Spirit.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1077218"/>
          </a:xfrm>
          <a:prstGeom prst="rect">
            <a:avLst/>
          </a:prstGeom>
          <a:noFill/>
        </p:spPr>
        <p:txBody>
          <a:bodyPr wrap="square" rtlCol="0">
            <a:spAutoFit/>
          </a:bodyPr>
          <a:lstStyle/>
          <a:p>
            <a:r>
              <a:rPr lang="en-US" sz="3200" i="1" dirty="0" smtClean="0">
                <a:solidFill>
                  <a:schemeClr val="bg1"/>
                </a:solidFill>
              </a:rPr>
              <a:t>Galatians 5:25  </a:t>
            </a:r>
          </a:p>
          <a:p>
            <a:r>
              <a:rPr lang="en-US" sz="3200" i="1" dirty="0" smtClean="0">
                <a:solidFill>
                  <a:schemeClr val="bg1"/>
                </a:solidFill>
              </a:rPr>
              <a:t>If we live in the Spirit, let us also walk in the Spirit.</a:t>
            </a:r>
            <a:endParaRPr lang="en-US" sz="3200" i="1" dirty="0" smtClean="0">
              <a:solidFill>
                <a:schemeClr val="bg1"/>
              </a:solidFill>
            </a:endParaRPr>
          </a:p>
        </p:txBody>
      </p:sp>
      <p:sp>
        <p:nvSpPr>
          <p:cNvPr id="4" name="TextBox 3"/>
          <p:cNvSpPr txBox="1"/>
          <p:nvPr/>
        </p:nvSpPr>
        <p:spPr>
          <a:xfrm>
            <a:off x="0" y="4191000"/>
            <a:ext cx="9144000" cy="2308324"/>
          </a:xfrm>
          <a:prstGeom prst="rect">
            <a:avLst/>
          </a:prstGeom>
          <a:noFill/>
        </p:spPr>
        <p:txBody>
          <a:bodyPr wrap="square" rtlCol="0">
            <a:spAutoFit/>
          </a:bodyPr>
          <a:lstStyle/>
          <a:p>
            <a:pPr algn="ctr"/>
            <a:r>
              <a:rPr lang="en-US" sz="3600" dirty="0" smtClean="0">
                <a:solidFill>
                  <a:schemeClr val="bg1"/>
                </a:solidFill>
              </a:rPr>
              <a:t>To "walk in the Spirit" means we live out of our union with Him in every detail of our lives. We think, speak and act out of our union with Him in everything in life. </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3539430"/>
          </a:xfrm>
          <a:prstGeom prst="rect">
            <a:avLst/>
          </a:prstGeom>
          <a:noFill/>
        </p:spPr>
        <p:txBody>
          <a:bodyPr wrap="square" rtlCol="0">
            <a:spAutoFit/>
          </a:bodyPr>
          <a:lstStyle/>
          <a:p>
            <a:r>
              <a:rPr lang="en-US" sz="3200" i="1" dirty="0" smtClean="0">
                <a:solidFill>
                  <a:schemeClr val="bg1"/>
                </a:solidFill>
              </a:rPr>
              <a:t>Galatians 5:16-17</a:t>
            </a:r>
          </a:p>
          <a:p>
            <a:r>
              <a:rPr lang="en-US" sz="3200" i="1" dirty="0" smtClean="0">
                <a:solidFill>
                  <a:schemeClr val="bg1"/>
                </a:solidFill>
              </a:rPr>
              <a:t>16 I say then: Walk in the Spirit, and you shall not fulfill the lust of the flesh. </a:t>
            </a:r>
          </a:p>
          <a:p>
            <a:r>
              <a:rPr lang="en-US" sz="3200" i="1" dirty="0" smtClean="0">
                <a:solidFill>
                  <a:schemeClr val="bg1"/>
                </a:solidFill>
              </a:rPr>
              <a:t>17 For the flesh lusts against the Spirit, and the Spirit against the flesh; and these are contrary to one another, so that you do not do the things that you wish.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1569660"/>
          </a:xfrm>
          <a:prstGeom prst="rect">
            <a:avLst/>
          </a:prstGeom>
          <a:noFill/>
        </p:spPr>
        <p:txBody>
          <a:bodyPr wrap="square" rtlCol="0">
            <a:spAutoFit/>
          </a:bodyPr>
          <a:lstStyle/>
          <a:p>
            <a:r>
              <a:rPr lang="en-US" sz="3200" i="1" dirty="0" smtClean="0">
                <a:solidFill>
                  <a:schemeClr val="bg1"/>
                </a:solidFill>
              </a:rPr>
              <a:t>Galatians 5:18 </a:t>
            </a:r>
          </a:p>
          <a:p>
            <a:r>
              <a:rPr lang="en-US" sz="3200" i="1" dirty="0" smtClean="0">
                <a:solidFill>
                  <a:schemeClr val="bg1"/>
                </a:solidFill>
              </a:rPr>
              <a:t>But if you are led by the Spirit, you are not under the law.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646331"/>
          </a:xfrm>
          <a:prstGeom prst="rect">
            <a:avLst/>
          </a:prstGeom>
          <a:noFill/>
        </p:spPr>
        <p:txBody>
          <a:bodyPr wrap="square" rtlCol="0">
            <a:spAutoFit/>
          </a:bodyPr>
          <a:lstStyle/>
          <a:p>
            <a:pPr algn="ctr"/>
            <a:r>
              <a:rPr lang="en-US" sz="3600" dirty="0" smtClean="0">
                <a:solidFill>
                  <a:srgbClr val="FFFF00"/>
                </a:solidFill>
              </a:rPr>
              <a:t>Fleshly Lusts War Against The Soul</a:t>
            </a:r>
            <a:endParaRPr lang="en-US" sz="3600" dirty="0">
              <a:solidFill>
                <a:srgbClr val="FFFF00"/>
              </a:solidFill>
            </a:endParaRPr>
          </a:p>
        </p:txBody>
      </p:sp>
      <p:sp>
        <p:nvSpPr>
          <p:cNvPr id="3" name="TextBox 2"/>
          <p:cNvSpPr txBox="1"/>
          <p:nvPr/>
        </p:nvSpPr>
        <p:spPr>
          <a:xfrm>
            <a:off x="0" y="2971800"/>
            <a:ext cx="9144000" cy="1569660"/>
          </a:xfrm>
          <a:prstGeom prst="rect">
            <a:avLst/>
          </a:prstGeom>
          <a:noFill/>
        </p:spPr>
        <p:txBody>
          <a:bodyPr wrap="square" rtlCol="0">
            <a:spAutoFit/>
          </a:bodyPr>
          <a:lstStyle/>
          <a:p>
            <a:r>
              <a:rPr lang="en-US" sz="3200" i="1" dirty="0" smtClean="0">
                <a:solidFill>
                  <a:schemeClr val="bg1"/>
                </a:solidFill>
              </a:rPr>
              <a:t>1 Peter 2:11  </a:t>
            </a:r>
          </a:p>
          <a:p>
            <a:r>
              <a:rPr lang="en-US" sz="3200" i="1" dirty="0" smtClean="0">
                <a:solidFill>
                  <a:schemeClr val="bg1"/>
                </a:solidFill>
              </a:rPr>
              <a:t>Beloved, I beg you as sojourners and pilgrims, abstain from fleshly lusts which war against the soul,</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4031873"/>
          </a:xfrm>
          <a:prstGeom prst="rect">
            <a:avLst/>
          </a:prstGeom>
          <a:noFill/>
        </p:spPr>
        <p:txBody>
          <a:bodyPr wrap="square" rtlCol="0">
            <a:spAutoFit/>
          </a:bodyPr>
          <a:lstStyle/>
          <a:p>
            <a:r>
              <a:rPr lang="en-US" sz="3200" i="1" dirty="0" smtClean="0">
                <a:solidFill>
                  <a:schemeClr val="bg1"/>
                </a:solidFill>
              </a:rPr>
              <a:t>Galatians 5:22-25</a:t>
            </a:r>
          </a:p>
          <a:p>
            <a:r>
              <a:rPr lang="en-US" sz="3200" i="1" dirty="0" smtClean="0">
                <a:solidFill>
                  <a:schemeClr val="bg1"/>
                </a:solidFill>
              </a:rPr>
              <a:t>22 But the fruit of the Spirit is love, joy, peace, longsuffering, kindness, goodness, faithfulness, </a:t>
            </a:r>
          </a:p>
          <a:p>
            <a:r>
              <a:rPr lang="en-US" sz="3200" i="1" dirty="0" smtClean="0">
                <a:solidFill>
                  <a:schemeClr val="bg1"/>
                </a:solidFill>
              </a:rPr>
              <a:t>23 gentleness, self-control. Against such there is no law. </a:t>
            </a:r>
          </a:p>
          <a:p>
            <a:r>
              <a:rPr lang="en-US" sz="3200" i="1" dirty="0" smtClean="0">
                <a:solidFill>
                  <a:schemeClr val="bg1"/>
                </a:solidFill>
              </a:rPr>
              <a:t>24 And those who are Christ's have crucified the flesh with its passions and desires. </a:t>
            </a:r>
          </a:p>
          <a:p>
            <a:r>
              <a:rPr lang="en-US" sz="3200" i="1" dirty="0" smtClean="0">
                <a:solidFill>
                  <a:schemeClr val="bg1"/>
                </a:solidFill>
              </a:rPr>
              <a:t>25 If we live in the Spirit, let us also walk in the Spirit.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4031873"/>
          </a:xfrm>
          <a:prstGeom prst="rect">
            <a:avLst/>
          </a:prstGeom>
          <a:noFill/>
        </p:spPr>
        <p:txBody>
          <a:bodyPr wrap="square" rtlCol="0">
            <a:spAutoFit/>
          </a:bodyPr>
          <a:lstStyle/>
          <a:p>
            <a:r>
              <a:rPr lang="en-US" sz="3200" i="1" dirty="0" smtClean="0">
                <a:solidFill>
                  <a:schemeClr val="bg1"/>
                </a:solidFill>
              </a:rPr>
              <a:t>Romans 8:8-13</a:t>
            </a:r>
          </a:p>
          <a:p>
            <a:r>
              <a:rPr lang="en-US" sz="3200" i="1" dirty="0" smtClean="0">
                <a:solidFill>
                  <a:schemeClr val="bg1"/>
                </a:solidFill>
              </a:rPr>
              <a:t>8 So then, those who are in the flesh cannot please God. </a:t>
            </a:r>
          </a:p>
          <a:p>
            <a:r>
              <a:rPr lang="en-US" sz="3200" i="1" dirty="0" smtClean="0">
                <a:solidFill>
                  <a:schemeClr val="bg1"/>
                </a:solidFill>
              </a:rPr>
              <a:t>9 But you are not in the flesh but in the Spirit, if indeed the Spirit of God dwells in you. Now if anyone does not have the Spirit of Christ, he is not His. </a:t>
            </a:r>
          </a:p>
          <a:p>
            <a:r>
              <a:rPr lang="en-US" sz="3200" i="1" dirty="0" smtClean="0">
                <a:solidFill>
                  <a:schemeClr val="bg1"/>
                </a:solidFill>
              </a:rPr>
              <a:t>10 And if Christ is in you, the body is dead because of sin, but the Spirit is life because of righteousness.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3539430"/>
          </a:xfrm>
          <a:prstGeom prst="rect">
            <a:avLst/>
          </a:prstGeom>
          <a:noFill/>
        </p:spPr>
        <p:txBody>
          <a:bodyPr wrap="square" rtlCol="0">
            <a:spAutoFit/>
          </a:bodyPr>
          <a:lstStyle/>
          <a:p>
            <a:r>
              <a:rPr lang="en-US" sz="3200" i="1" dirty="0" smtClean="0">
                <a:solidFill>
                  <a:schemeClr val="bg1"/>
                </a:solidFill>
              </a:rPr>
              <a:t>Romans 8:8-13</a:t>
            </a:r>
          </a:p>
          <a:p>
            <a:r>
              <a:rPr lang="en-US" sz="3200" i="1" dirty="0" smtClean="0">
                <a:solidFill>
                  <a:schemeClr val="bg1"/>
                </a:solidFill>
              </a:rPr>
              <a:t>11 </a:t>
            </a:r>
            <a:r>
              <a:rPr lang="en-US" sz="3200" i="1" dirty="0" smtClean="0">
                <a:solidFill>
                  <a:schemeClr val="bg1"/>
                </a:solidFill>
              </a:rPr>
              <a:t>But if the Spirit of Him who raised Jesus from the dead dwells in you, He who raised Christ from the dead will also give life to your mortal bodies through His Spirit who dwells in you. </a:t>
            </a:r>
          </a:p>
          <a:p>
            <a:r>
              <a:rPr lang="en-US" sz="3200" i="1" dirty="0" smtClean="0">
                <a:solidFill>
                  <a:schemeClr val="bg1"/>
                </a:solidFill>
              </a:rPr>
              <a:t>12 Therefore, brethren, we are debtors—not to the flesh, to live according to the flesh.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2062103"/>
          </a:xfrm>
          <a:prstGeom prst="rect">
            <a:avLst/>
          </a:prstGeom>
          <a:noFill/>
        </p:spPr>
        <p:txBody>
          <a:bodyPr wrap="square" rtlCol="0">
            <a:spAutoFit/>
          </a:bodyPr>
          <a:lstStyle/>
          <a:p>
            <a:r>
              <a:rPr lang="en-US" sz="3200" i="1" dirty="0" smtClean="0">
                <a:solidFill>
                  <a:schemeClr val="bg1"/>
                </a:solidFill>
              </a:rPr>
              <a:t>Romans 8:8-13</a:t>
            </a:r>
          </a:p>
          <a:p>
            <a:r>
              <a:rPr lang="en-US" sz="3200" i="1" dirty="0" smtClean="0">
                <a:solidFill>
                  <a:schemeClr val="bg1"/>
                </a:solidFill>
              </a:rPr>
              <a:t>13 </a:t>
            </a:r>
            <a:r>
              <a:rPr lang="en-US" sz="3200" i="1" dirty="0" smtClean="0">
                <a:solidFill>
                  <a:schemeClr val="bg1"/>
                </a:solidFill>
              </a:rPr>
              <a:t>For if you live according to the flesh you will die; but if by the Spirit you put to death the deeds of the body, you will live.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Live in the Spirit, Walk in the Spirit</a:t>
            </a:r>
            <a:endParaRPr lang="en-US" sz="3600" dirty="0">
              <a:solidFill>
                <a:srgbClr val="FFFF00"/>
              </a:solidFill>
            </a:endParaRPr>
          </a:p>
        </p:txBody>
      </p:sp>
      <p:sp>
        <p:nvSpPr>
          <p:cNvPr id="3" name="TextBox 2"/>
          <p:cNvSpPr txBox="1"/>
          <p:nvPr/>
        </p:nvSpPr>
        <p:spPr>
          <a:xfrm>
            <a:off x="0" y="2667000"/>
            <a:ext cx="9144000" cy="2308324"/>
          </a:xfrm>
          <a:prstGeom prst="rect">
            <a:avLst/>
          </a:prstGeom>
          <a:noFill/>
        </p:spPr>
        <p:txBody>
          <a:bodyPr wrap="square" rtlCol="0">
            <a:spAutoFit/>
          </a:bodyPr>
          <a:lstStyle/>
          <a:p>
            <a:pPr algn="ctr"/>
            <a:r>
              <a:rPr lang="en-US" sz="3600" dirty="0" smtClean="0">
                <a:solidFill>
                  <a:schemeClr val="bg1"/>
                </a:solidFill>
              </a:rPr>
              <a:t>Walking in the Spirit is key,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getting rid of fleshly lusts </a:t>
            </a:r>
            <a:endParaRPr lang="en-US" sz="3600" dirty="0" smtClean="0">
              <a:solidFill>
                <a:schemeClr val="bg1"/>
              </a:solidFill>
            </a:endParaRPr>
          </a:p>
          <a:p>
            <a:pPr algn="ctr"/>
            <a:r>
              <a:rPr lang="en-US" sz="3600" dirty="0" smtClean="0">
                <a:solidFill>
                  <a:schemeClr val="bg1"/>
                </a:solidFill>
              </a:rPr>
              <a:t>and </a:t>
            </a:r>
            <a:r>
              <a:rPr lang="en-US" sz="3600" dirty="0" smtClean="0">
                <a:solidFill>
                  <a:schemeClr val="bg1"/>
                </a:solidFill>
              </a:rPr>
              <a:t>guarding our soul, so that we are emotionally strong, sound and whole.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Be Rooted In Him</a:t>
            </a:r>
            <a:endParaRPr lang="en-US" sz="3600" dirty="0">
              <a:solidFill>
                <a:srgbClr val="FFFF00"/>
              </a:solidFill>
            </a:endParaRPr>
          </a:p>
        </p:txBody>
      </p:sp>
      <p:sp>
        <p:nvSpPr>
          <p:cNvPr id="3" name="TextBox 2"/>
          <p:cNvSpPr txBox="1"/>
          <p:nvPr/>
        </p:nvSpPr>
        <p:spPr>
          <a:xfrm>
            <a:off x="0" y="2667000"/>
            <a:ext cx="9144000" cy="3046988"/>
          </a:xfrm>
          <a:prstGeom prst="rect">
            <a:avLst/>
          </a:prstGeom>
          <a:noFill/>
        </p:spPr>
        <p:txBody>
          <a:bodyPr wrap="square" rtlCol="0">
            <a:spAutoFit/>
          </a:bodyPr>
          <a:lstStyle/>
          <a:p>
            <a:r>
              <a:rPr lang="en-US" sz="3200" i="1" dirty="0" smtClean="0">
                <a:solidFill>
                  <a:schemeClr val="bg1"/>
                </a:solidFill>
              </a:rPr>
              <a:t>Colossian 2:6-7</a:t>
            </a:r>
          </a:p>
          <a:p>
            <a:r>
              <a:rPr lang="en-US" sz="3200" i="1" dirty="0" smtClean="0">
                <a:solidFill>
                  <a:schemeClr val="bg1"/>
                </a:solidFill>
              </a:rPr>
              <a:t>6 As you therefore have received Christ Jesus the Lord, so walk in Him, </a:t>
            </a:r>
          </a:p>
          <a:p>
            <a:r>
              <a:rPr lang="en-US" sz="3200" i="1" dirty="0" smtClean="0">
                <a:solidFill>
                  <a:schemeClr val="bg1"/>
                </a:solidFill>
              </a:rPr>
              <a:t>7 rooted and built up in Him and established in the faith, as you have been taught, abounding in it with thanksgiving.</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Crucifying The Flesh</a:t>
            </a:r>
            <a:endParaRPr lang="en-US" sz="3600" dirty="0">
              <a:solidFill>
                <a:srgbClr val="FFFF00"/>
              </a:solidFill>
            </a:endParaRPr>
          </a:p>
        </p:txBody>
      </p:sp>
      <p:sp>
        <p:nvSpPr>
          <p:cNvPr id="3" name="TextBox 2"/>
          <p:cNvSpPr txBox="1"/>
          <p:nvPr/>
        </p:nvSpPr>
        <p:spPr>
          <a:xfrm>
            <a:off x="0" y="2667000"/>
            <a:ext cx="9144000" cy="3046988"/>
          </a:xfrm>
          <a:prstGeom prst="rect">
            <a:avLst/>
          </a:prstGeom>
          <a:noFill/>
        </p:spPr>
        <p:txBody>
          <a:bodyPr wrap="square" rtlCol="0">
            <a:spAutoFit/>
          </a:bodyPr>
          <a:lstStyle/>
          <a:p>
            <a:pPr lvl="3"/>
            <a:r>
              <a:rPr lang="en-US" sz="3200" dirty="0" smtClean="0">
                <a:solidFill>
                  <a:schemeClr val="bg1"/>
                </a:solidFill>
              </a:rPr>
              <a:t>Fleshly Lusts War Against The Soul</a:t>
            </a:r>
          </a:p>
          <a:p>
            <a:pPr lvl="3"/>
            <a:r>
              <a:rPr lang="en-US" sz="3200" dirty="0" smtClean="0">
                <a:solidFill>
                  <a:schemeClr val="bg1"/>
                </a:solidFill>
              </a:rPr>
              <a:t>Fruits of the Flesh</a:t>
            </a:r>
          </a:p>
          <a:p>
            <a:pPr lvl="3"/>
            <a:r>
              <a:rPr lang="en-US" sz="3200" dirty="0" smtClean="0">
                <a:solidFill>
                  <a:schemeClr val="bg1"/>
                </a:solidFill>
              </a:rPr>
              <a:t>Seeds, Roots And Fruits</a:t>
            </a:r>
          </a:p>
          <a:p>
            <a:pPr lvl="3"/>
            <a:r>
              <a:rPr lang="en-US" sz="3200" dirty="0" smtClean="0">
                <a:solidFill>
                  <a:schemeClr val="bg1"/>
                </a:solidFill>
              </a:rPr>
              <a:t>Laying The Axe To The Root</a:t>
            </a:r>
          </a:p>
          <a:p>
            <a:pPr lvl="3"/>
            <a:r>
              <a:rPr lang="en-US" sz="3200" dirty="0" smtClean="0">
                <a:solidFill>
                  <a:schemeClr val="bg1"/>
                </a:solidFill>
              </a:rPr>
              <a:t>Live in the Spirit, Walk in the Spirit</a:t>
            </a:r>
          </a:p>
          <a:p>
            <a:pPr lvl="3"/>
            <a:r>
              <a:rPr lang="en-US" sz="3200" dirty="0" smtClean="0">
                <a:solidFill>
                  <a:schemeClr val="bg1"/>
                </a:solidFill>
              </a:rPr>
              <a:t>Be Rooted In Him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Fruits of the Flesh</a:t>
            </a:r>
            <a:endParaRPr lang="en-US" sz="3600" dirty="0">
              <a:solidFill>
                <a:srgbClr val="FFFF00"/>
              </a:solidFill>
            </a:endParaRP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Galatians 5:19-23</a:t>
            </a:r>
          </a:p>
          <a:p>
            <a:r>
              <a:rPr lang="en-US" sz="3200" i="1" dirty="0" smtClean="0">
                <a:solidFill>
                  <a:schemeClr val="bg1"/>
                </a:solidFill>
              </a:rPr>
              <a:t>19 Now the works (acts, deeds) of the flesh are evident, which are: adultery, fornication (sexual impurity), uncleanness (impurity), lewdness (filthiness), </a:t>
            </a:r>
          </a:p>
          <a:p>
            <a:r>
              <a:rPr lang="en-US" sz="3200" i="1" dirty="0" smtClean="0">
                <a:solidFill>
                  <a:schemeClr val="bg1"/>
                </a:solidFill>
              </a:rPr>
              <a:t>20 idolatry, sorcery (witchcraft, magic), hatred, contentions, jealousies, outbursts of wrath, selfish ambitions, dissensions (divisions), heresies,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Fruits of the Flesh</a:t>
            </a:r>
            <a:endParaRPr lang="en-US" sz="3600" dirty="0">
              <a:solidFill>
                <a:srgbClr val="FFFF00"/>
              </a:solidFill>
            </a:endParaRPr>
          </a:p>
        </p:txBody>
      </p:sp>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Galatians 5:19-23</a:t>
            </a:r>
          </a:p>
          <a:p>
            <a:r>
              <a:rPr lang="en-US" sz="3200" i="1" dirty="0" smtClean="0">
                <a:solidFill>
                  <a:schemeClr val="bg1"/>
                </a:solidFill>
              </a:rPr>
              <a:t>21 </a:t>
            </a:r>
            <a:r>
              <a:rPr lang="en-US" sz="3200" i="1" dirty="0" smtClean="0">
                <a:solidFill>
                  <a:schemeClr val="bg1"/>
                </a:solidFill>
              </a:rPr>
              <a:t>envy, murders, drunkenness, revelries, and the like; of which I tell you beforehand, just as I also told you in time past, that those who practice such things will not inherit the kingdom of God. </a:t>
            </a:r>
          </a:p>
          <a:p>
            <a:r>
              <a:rPr lang="en-US" sz="3200" i="1" dirty="0" smtClean="0">
                <a:solidFill>
                  <a:schemeClr val="bg1"/>
                </a:solidFill>
              </a:rPr>
              <a:t>22 But the fruit of the Spirit is love, joy, peace, longsuffering, kindness, goodness, faithfulness, </a:t>
            </a:r>
          </a:p>
          <a:p>
            <a:r>
              <a:rPr lang="en-US" sz="3200" i="1" dirty="0" smtClean="0">
                <a:solidFill>
                  <a:schemeClr val="bg1"/>
                </a:solidFill>
              </a:rPr>
              <a:t>23 gentleness, self-control. Against such there is no law.</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Seeds, Roots And Fruits</a:t>
            </a:r>
            <a:endParaRPr lang="en-US" sz="3600" dirty="0">
              <a:solidFill>
                <a:srgbClr val="FFFF00"/>
              </a:solidFill>
            </a:endParaRPr>
          </a:p>
        </p:txBody>
      </p:sp>
      <p:sp>
        <p:nvSpPr>
          <p:cNvPr id="3" name="TextBox 2"/>
          <p:cNvSpPr txBox="1"/>
          <p:nvPr/>
        </p:nvSpPr>
        <p:spPr>
          <a:xfrm>
            <a:off x="0" y="2362200"/>
            <a:ext cx="9144000" cy="2862322"/>
          </a:xfrm>
          <a:prstGeom prst="rect">
            <a:avLst/>
          </a:prstGeom>
          <a:noFill/>
        </p:spPr>
        <p:txBody>
          <a:bodyPr wrap="square" rtlCol="0">
            <a:spAutoFit/>
          </a:bodyPr>
          <a:lstStyle/>
          <a:p>
            <a:pPr algn="ctr"/>
            <a:r>
              <a:rPr lang="en-US" sz="3600" dirty="0" smtClean="0">
                <a:solidFill>
                  <a:schemeClr val="bg1"/>
                </a:solidFill>
              </a:rPr>
              <a:t>Bad seeds </a:t>
            </a:r>
            <a:endParaRPr lang="en-US" sz="3600" dirty="0" smtClean="0">
              <a:solidFill>
                <a:schemeClr val="bg1"/>
              </a:solidFill>
            </a:endParaRPr>
          </a:p>
          <a:p>
            <a:pPr algn="ctr"/>
            <a:r>
              <a:rPr lang="en-US" sz="3600" dirty="0" smtClean="0">
                <a:solidFill>
                  <a:schemeClr val="bg1"/>
                </a:solidFill>
              </a:rPr>
              <a:t>give rise to </a:t>
            </a:r>
          </a:p>
          <a:p>
            <a:pPr algn="ctr"/>
            <a:r>
              <a:rPr lang="en-US" sz="3600" dirty="0" smtClean="0">
                <a:solidFill>
                  <a:schemeClr val="bg1"/>
                </a:solidFill>
              </a:rPr>
              <a:t>problem </a:t>
            </a:r>
            <a:r>
              <a:rPr lang="en-US" sz="3600" dirty="0" smtClean="0">
                <a:solidFill>
                  <a:schemeClr val="bg1"/>
                </a:solidFill>
              </a:rPr>
              <a:t>roots, </a:t>
            </a:r>
            <a:endParaRPr lang="en-US" sz="3600" dirty="0" smtClean="0">
              <a:solidFill>
                <a:schemeClr val="bg1"/>
              </a:solidFill>
            </a:endParaRPr>
          </a:p>
          <a:p>
            <a:pPr algn="ctr"/>
            <a:r>
              <a:rPr lang="en-US" sz="3600" dirty="0" smtClean="0">
                <a:solidFill>
                  <a:schemeClr val="bg1"/>
                </a:solidFill>
              </a:rPr>
              <a:t>which produce </a:t>
            </a:r>
          </a:p>
          <a:p>
            <a:pPr algn="ctr"/>
            <a:r>
              <a:rPr lang="en-US" sz="3600" dirty="0" smtClean="0">
                <a:solidFill>
                  <a:schemeClr val="bg1"/>
                </a:solidFill>
              </a:rPr>
              <a:t>fleshly fruits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Seeds, Roots And Fruits</a:t>
            </a:r>
            <a:endParaRPr lang="en-US" sz="3600" dirty="0">
              <a:solidFill>
                <a:srgbClr val="FFFF00"/>
              </a:solidFill>
            </a:endParaRP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Matthew 7:15-20</a:t>
            </a:r>
          </a:p>
          <a:p>
            <a:r>
              <a:rPr lang="en-US" sz="3200" i="1" dirty="0" smtClean="0">
                <a:solidFill>
                  <a:schemeClr val="bg1"/>
                </a:solidFill>
              </a:rPr>
              <a:t>15 "Beware of false prophets, who come to you in sheep's clothing, but inwardly they are ravenous wolves. </a:t>
            </a:r>
          </a:p>
          <a:p>
            <a:r>
              <a:rPr lang="en-US" sz="3200" i="1" dirty="0" smtClean="0">
                <a:solidFill>
                  <a:schemeClr val="bg1"/>
                </a:solidFill>
              </a:rPr>
              <a:t>16 You will know them by their fruits. Do men gather grapes from </a:t>
            </a:r>
            <a:r>
              <a:rPr lang="en-US" sz="3200" i="1" dirty="0" err="1" smtClean="0">
                <a:solidFill>
                  <a:schemeClr val="bg1"/>
                </a:solidFill>
              </a:rPr>
              <a:t>thornbushes</a:t>
            </a:r>
            <a:r>
              <a:rPr lang="en-US" sz="3200" i="1" dirty="0" smtClean="0">
                <a:solidFill>
                  <a:schemeClr val="bg1"/>
                </a:solidFill>
              </a:rPr>
              <a:t> or figs from thistles? </a:t>
            </a:r>
          </a:p>
          <a:p>
            <a:r>
              <a:rPr lang="en-US" sz="3200" i="1" dirty="0" smtClean="0">
                <a:solidFill>
                  <a:schemeClr val="bg1"/>
                </a:solidFill>
              </a:rPr>
              <a:t>17 Even so, every good tree bears good fruit, but a bad tree bears bad fruit.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Seeds, Roots And Fruits</a:t>
            </a:r>
            <a:endParaRPr lang="en-US" sz="3600" dirty="0">
              <a:solidFill>
                <a:srgbClr val="FFFF00"/>
              </a:solidFill>
            </a:endParaRPr>
          </a:p>
        </p:txBody>
      </p:sp>
      <p:sp>
        <p:nvSpPr>
          <p:cNvPr id="3" name="TextBox 2"/>
          <p:cNvSpPr txBox="1"/>
          <p:nvPr/>
        </p:nvSpPr>
        <p:spPr>
          <a:xfrm>
            <a:off x="0" y="2362200"/>
            <a:ext cx="9144000" cy="3046988"/>
          </a:xfrm>
          <a:prstGeom prst="rect">
            <a:avLst/>
          </a:prstGeom>
          <a:noFill/>
        </p:spPr>
        <p:txBody>
          <a:bodyPr wrap="square" rtlCol="0">
            <a:spAutoFit/>
          </a:bodyPr>
          <a:lstStyle/>
          <a:p>
            <a:r>
              <a:rPr lang="en-US" sz="3200" i="1" dirty="0" smtClean="0">
                <a:solidFill>
                  <a:schemeClr val="bg1"/>
                </a:solidFill>
              </a:rPr>
              <a:t>Matthew 7:15-20</a:t>
            </a:r>
          </a:p>
          <a:p>
            <a:r>
              <a:rPr lang="en-US" sz="3200" i="1" dirty="0" smtClean="0">
                <a:solidFill>
                  <a:schemeClr val="bg1"/>
                </a:solidFill>
              </a:rPr>
              <a:t>18 </a:t>
            </a:r>
            <a:r>
              <a:rPr lang="en-US" sz="3200" i="1" dirty="0" smtClean="0">
                <a:solidFill>
                  <a:schemeClr val="bg1"/>
                </a:solidFill>
              </a:rPr>
              <a:t>A good tree cannot bear bad fruit, nor can a bad tree bear good fruit. </a:t>
            </a:r>
          </a:p>
          <a:p>
            <a:r>
              <a:rPr lang="en-US" sz="3200" i="1" dirty="0" smtClean="0">
                <a:solidFill>
                  <a:schemeClr val="bg1"/>
                </a:solidFill>
              </a:rPr>
              <a:t>19 Every tree that does not bear good fruit is cut down and thrown into the fire. </a:t>
            </a:r>
          </a:p>
          <a:p>
            <a:r>
              <a:rPr lang="en-US" sz="3200" i="1" dirty="0" smtClean="0">
                <a:solidFill>
                  <a:schemeClr val="bg1"/>
                </a:solidFill>
              </a:rPr>
              <a:t>20 Therefore by their fruits you will know them.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Seeds, Roots And Fruits</a:t>
            </a:r>
            <a:endParaRPr lang="en-US" sz="3600" dirty="0">
              <a:solidFill>
                <a:srgbClr val="FFFF00"/>
              </a:solidFill>
            </a:endParaRPr>
          </a:p>
        </p:txBody>
      </p:sp>
      <p:sp>
        <p:nvSpPr>
          <p:cNvPr id="3" name="TextBox 2"/>
          <p:cNvSpPr txBox="1"/>
          <p:nvPr/>
        </p:nvSpPr>
        <p:spPr>
          <a:xfrm>
            <a:off x="0" y="2362200"/>
            <a:ext cx="9144000" cy="1754326"/>
          </a:xfrm>
          <a:prstGeom prst="rect">
            <a:avLst/>
          </a:prstGeom>
          <a:noFill/>
        </p:spPr>
        <p:txBody>
          <a:bodyPr wrap="square" rtlCol="0">
            <a:spAutoFit/>
          </a:bodyPr>
          <a:lstStyle/>
          <a:p>
            <a:pPr algn="ctr"/>
            <a:r>
              <a:rPr lang="en-US" sz="3600" dirty="0" smtClean="0">
                <a:solidFill>
                  <a:schemeClr val="bg1"/>
                </a:solidFill>
              </a:rPr>
              <a:t>Bad fruit, </a:t>
            </a:r>
            <a:endParaRPr lang="en-US" sz="3600" dirty="0" smtClean="0">
              <a:solidFill>
                <a:schemeClr val="bg1"/>
              </a:solidFill>
            </a:endParaRPr>
          </a:p>
          <a:p>
            <a:pPr algn="ctr"/>
            <a:r>
              <a:rPr lang="en-US" sz="3600" dirty="0" smtClean="0">
                <a:solidFill>
                  <a:schemeClr val="bg1"/>
                </a:solidFill>
              </a:rPr>
              <a:t>indicates </a:t>
            </a:r>
            <a:r>
              <a:rPr lang="en-US" sz="3600" dirty="0" smtClean="0">
                <a:solidFill>
                  <a:schemeClr val="bg1"/>
                </a:solidFill>
              </a:rPr>
              <a:t>a bad tree, </a:t>
            </a:r>
            <a:endParaRPr lang="en-US" sz="3600" dirty="0" smtClean="0">
              <a:solidFill>
                <a:schemeClr val="bg1"/>
              </a:solidFill>
            </a:endParaRPr>
          </a:p>
          <a:p>
            <a:pPr algn="ctr"/>
            <a:r>
              <a:rPr lang="en-US" sz="3600" dirty="0" smtClean="0">
                <a:solidFill>
                  <a:schemeClr val="bg1"/>
                </a:solidFill>
              </a:rPr>
              <a:t>indicating </a:t>
            </a:r>
            <a:r>
              <a:rPr lang="en-US" sz="3600" dirty="0" smtClean="0">
                <a:solidFill>
                  <a:schemeClr val="bg1"/>
                </a:solidFill>
              </a:rPr>
              <a:t>a bad root.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Seeds, Roots And Fruits</a:t>
            </a:r>
            <a:endParaRPr lang="en-US" sz="3600" dirty="0">
              <a:solidFill>
                <a:srgbClr val="FFFF00"/>
              </a:solidFill>
            </a:endParaRPr>
          </a:p>
        </p:txBody>
      </p:sp>
      <p:sp>
        <p:nvSpPr>
          <p:cNvPr id="3" name="TextBox 2"/>
          <p:cNvSpPr txBox="1"/>
          <p:nvPr/>
        </p:nvSpPr>
        <p:spPr>
          <a:xfrm>
            <a:off x="0" y="2668012"/>
            <a:ext cx="9144000" cy="3046988"/>
          </a:xfrm>
          <a:prstGeom prst="rect">
            <a:avLst/>
          </a:prstGeom>
          <a:noFill/>
        </p:spPr>
        <p:txBody>
          <a:bodyPr wrap="square" rtlCol="0">
            <a:spAutoFit/>
          </a:bodyPr>
          <a:lstStyle/>
          <a:p>
            <a:r>
              <a:rPr lang="en-US" sz="3200" i="1" dirty="0" smtClean="0">
                <a:solidFill>
                  <a:schemeClr val="bg1"/>
                </a:solidFill>
              </a:rPr>
              <a:t>Hebrews 12:14-15</a:t>
            </a:r>
          </a:p>
          <a:p>
            <a:r>
              <a:rPr lang="en-US" sz="3200" i="1" dirty="0" smtClean="0">
                <a:solidFill>
                  <a:schemeClr val="bg1"/>
                </a:solidFill>
              </a:rPr>
              <a:t>14 Pursue peace with all people, and holiness, without which no one will see the Lord: </a:t>
            </a:r>
          </a:p>
          <a:p>
            <a:r>
              <a:rPr lang="en-US" sz="3200" i="1" dirty="0" smtClean="0">
                <a:solidFill>
                  <a:schemeClr val="bg1"/>
                </a:solidFill>
              </a:rPr>
              <a:t>15 looking carefully lest anyone fall short of the grace of God; lest any root of bitterness springing up cause trouble, and by this many become defiled;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1306</Words>
  <Application>Microsoft Office PowerPoint</Application>
  <PresentationFormat>On-screen Show (4:3)</PresentationFormat>
  <Paragraphs>111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42</cp:revision>
  <dcterms:created xsi:type="dcterms:W3CDTF">2006-08-16T00:00:00Z</dcterms:created>
  <dcterms:modified xsi:type="dcterms:W3CDTF">2017-08-11T16:18:40Z</dcterms:modified>
</cp:coreProperties>
</file>