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14400" y="2130426"/>
            <a:ext cx="10363200" cy="1470025"/>
          </a:xfrm>
          <a:prstGeom prst="rect">
            <a:avLst/>
          </a:prstGeom>
        </p:spPr>
        <p:txBody>
          <a:bodyPr/>
          <a:lstStyle/>
          <a:p>
            <a:r>
              <a:t>Title Text</a:t>
            </a:r>
          </a:p>
        </p:txBody>
      </p:sp>
      <p:sp>
        <p:nvSpPr>
          <p:cNvPr id="12"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839200" y="274638"/>
            <a:ext cx="2743200" cy="5851526"/>
          </a:xfrm>
          <a:prstGeom prst="rect">
            <a:avLst/>
          </a:prstGeom>
        </p:spPr>
        <p:txBody>
          <a:bodyPr/>
          <a:lstStyle/>
          <a:p>
            <a:r>
              <a:t>Title Text</a:t>
            </a:r>
          </a:p>
        </p:txBody>
      </p:sp>
      <p:sp>
        <p:nvSpPr>
          <p:cNvPr id="102" name="Body Level One…"/>
          <p:cNvSpPr txBox="1">
            <a:spLocks noGrp="1"/>
          </p:cNvSpPr>
          <p:nvPr>
            <p:ph type="body" idx="1"/>
          </p:nvPr>
        </p:nvSpPr>
        <p:spPr>
          <a:xfrm>
            <a:off x="609600" y="274638"/>
            <a:ext cx="80264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63084" y="4406901"/>
            <a:ext cx="103632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93368" y="1535112"/>
            <a:ext cx="5389033"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0" y="273050"/>
            <a:ext cx="401108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4766733" y="273051"/>
            <a:ext cx="6815667"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609599" y="1435101"/>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389718" y="4800600"/>
            <a:ext cx="73152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2389718" y="612775"/>
            <a:ext cx="73152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389718" y="5367338"/>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1"/>
            <a:ext cx="109728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07329"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C82C2-864F-40AD-A781-59EA7EE08C1B}"/>
              </a:ext>
            </a:extLst>
          </p:cNvPr>
          <p:cNvSpPr>
            <a:spLocks noGrp="1"/>
          </p:cNvSpPr>
          <p:nvPr>
            <p:ph type="title"/>
          </p:nvPr>
        </p:nvSpPr>
        <p:spPr/>
        <p:txBody>
          <a:bodyPr/>
          <a:lstStyle/>
          <a:p>
            <a:endParaRPr lang="en-IN"/>
          </a:p>
        </p:txBody>
      </p:sp>
      <p:sp>
        <p:nvSpPr>
          <p:cNvPr id="5" name="Text Placeholder 4">
            <a:extLst>
              <a:ext uri="{FF2B5EF4-FFF2-40B4-BE49-F238E27FC236}">
                <a16:creationId xmlns:a16="http://schemas.microsoft.com/office/drawing/2014/main" id="{462A1A8D-F797-47D6-B1FC-CA75981D51AD}"/>
              </a:ext>
            </a:extLst>
          </p:cNvPr>
          <p:cNvSpPr>
            <a:spLocks noGrp="1"/>
          </p:cNvSpPr>
          <p:nvPr>
            <p:ph type="body" sz="quarter" idx="1"/>
          </p:nvPr>
        </p:nvSpPr>
        <p:spPr/>
        <p:txBody>
          <a:bodyPr/>
          <a:lstStyle/>
          <a:p>
            <a:endParaRPr lang="en-IN"/>
          </a:p>
        </p:txBody>
      </p:sp>
      <p:pic>
        <p:nvPicPr>
          <p:cNvPr id="9" name="Picture 8">
            <a:extLst>
              <a:ext uri="{FF2B5EF4-FFF2-40B4-BE49-F238E27FC236}">
                <a16:creationId xmlns:a16="http://schemas.microsoft.com/office/drawing/2014/main" id="{D0E07202-0997-49B5-9AEA-63CB3C926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09809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8" name="Title 1"/>
          <p:cNvSpPr txBox="1">
            <a:spLocks noGrp="1"/>
          </p:cNvSpPr>
          <p:nvPr>
            <p:ph type="ctrTitle"/>
          </p:nvPr>
        </p:nvSpPr>
        <p:spPr>
          <a:xfrm>
            <a:off x="2133600" y="990600"/>
            <a:ext cx="7772400" cy="4139578"/>
          </a:xfrm>
          <a:prstGeom prst="rect">
            <a:avLst/>
          </a:prstGeom>
        </p:spPr>
        <p:txBody>
          <a:bodyPr/>
          <a:lstStyle>
            <a:lvl1pPr>
              <a:defRPr sz="3400" b="1">
                <a:solidFill>
                  <a:srgbClr val="FFFFFF"/>
                </a:solidFill>
                <a:latin typeface="Garamond"/>
                <a:ea typeface="Garamond"/>
                <a:cs typeface="Garamond"/>
                <a:sym typeface="Garamond"/>
              </a:defRPr>
            </a:lvl1pPr>
          </a:lstStyle>
          <a:p>
            <a:r>
              <a:t>Romance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0" name="Title 1"/>
          <p:cNvSpPr txBox="1">
            <a:spLocks noGrp="1"/>
          </p:cNvSpPr>
          <p:nvPr>
            <p:ph type="ctrTitle"/>
          </p:nvPr>
        </p:nvSpPr>
        <p:spPr>
          <a:xfrm>
            <a:off x="2209800" y="1105748"/>
            <a:ext cx="7772400" cy="4409230"/>
          </a:xfrm>
          <a:prstGeom prst="rect">
            <a:avLst/>
          </a:prstGeom>
        </p:spPr>
        <p:txBody>
          <a:bodyPr>
            <a:normAutofit fontScale="90000"/>
          </a:bodyPr>
          <a:lstStyle/>
          <a:p>
            <a:pPr algn="l" defTabSz="603504">
              <a:lnSpc>
                <a:spcPct val="150000"/>
              </a:lnSpc>
              <a:defRPr sz="2574">
                <a:solidFill>
                  <a:srgbClr val="FFFFFF"/>
                </a:solidFill>
                <a:latin typeface="Garamond"/>
                <a:ea typeface="Garamond"/>
                <a:cs typeface="Garamond"/>
                <a:sym typeface="Garamond"/>
              </a:defRPr>
            </a:pPr>
            <a:br/>
            <a:r>
              <a:rPr b="1"/>
              <a:t>Gen 30: 1-2</a:t>
            </a:r>
            <a:br>
              <a:rPr b="1"/>
            </a:br>
            <a:r>
              <a:rPr b="1"/>
              <a:t>1 When Rachel saw that she was not bearing Jacob any children, she became jealous of her sister. So she said to Jacob, “Give me children, or I’ll die!”</a:t>
            </a:r>
            <a:br>
              <a:rPr b="1"/>
            </a:br>
            <a:r>
              <a:rPr b="1"/>
              <a:t>2 Jacob became angry with her and said, “Am I in the place of God, who has kept you from having children?”</a:t>
            </a:r>
            <a:br>
              <a:rPr b="1"/>
            </a:br>
            <a:endParaRPr b="1"/>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2" name="Title 1"/>
          <p:cNvSpPr txBox="1">
            <a:spLocks noGrp="1"/>
          </p:cNvSpPr>
          <p:nvPr>
            <p:ph type="ctrTitle"/>
          </p:nvPr>
        </p:nvSpPr>
        <p:spPr>
          <a:xfrm>
            <a:off x="2133600" y="990600"/>
            <a:ext cx="7772400" cy="4139578"/>
          </a:xfrm>
          <a:prstGeom prst="rect">
            <a:avLst/>
          </a:prstGeom>
        </p:spPr>
        <p:txBody>
          <a:bodyPr/>
          <a:lstStyle>
            <a:lvl1pPr>
              <a:defRPr sz="3400" b="1">
                <a:solidFill>
                  <a:srgbClr val="FFFFFF"/>
                </a:solidFill>
                <a:latin typeface="Garamond"/>
                <a:ea typeface="Garamond"/>
                <a:cs typeface="Garamond"/>
                <a:sym typeface="Garamond"/>
              </a:defRPr>
            </a:lvl1pPr>
          </a:lstStyle>
          <a:p>
            <a:r>
              <a:t>Sex</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4" name="Title 1"/>
          <p:cNvSpPr txBox="1">
            <a:spLocks noGrp="1"/>
          </p:cNvSpPr>
          <p:nvPr>
            <p:ph type="ctrTitle"/>
          </p:nvPr>
        </p:nvSpPr>
        <p:spPr>
          <a:xfrm>
            <a:off x="2133600" y="386579"/>
            <a:ext cx="7772400" cy="5541768"/>
          </a:xfrm>
          <a:prstGeom prst="rect">
            <a:avLst/>
          </a:prstGeom>
        </p:spPr>
        <p:txBody>
          <a:bodyPr>
            <a:normAutofit fontScale="90000"/>
          </a:bodyPr>
          <a:lstStyle/>
          <a:p>
            <a:pPr algn="just" defTabSz="603504">
              <a:lnSpc>
                <a:spcPct val="150000"/>
              </a:lnSpc>
              <a:defRPr sz="2178" b="1">
                <a:solidFill>
                  <a:srgbClr val="FFFFFF"/>
                </a:solidFill>
                <a:latin typeface="Garamond"/>
                <a:ea typeface="Garamond"/>
                <a:cs typeface="Garamond"/>
                <a:sym typeface="Garamond"/>
              </a:defRPr>
            </a:pPr>
            <a:r>
              <a:t>21 Then Jacob said to Laban, “Give me my wife. My time is completed, and I want to make love to her.”</a:t>
            </a:r>
          </a:p>
          <a:p>
            <a:pPr algn="just" defTabSz="603504">
              <a:lnSpc>
                <a:spcPct val="150000"/>
              </a:lnSpc>
              <a:defRPr sz="2178" b="1">
                <a:solidFill>
                  <a:srgbClr val="FFFFFF"/>
                </a:solidFill>
                <a:latin typeface="Garamond"/>
                <a:ea typeface="Garamond"/>
                <a:cs typeface="Garamond"/>
                <a:sym typeface="Garamond"/>
              </a:defRPr>
            </a:pPr>
            <a:r>
              <a:t>22 So Laban brought together all the people of the place and gave a feast. 23 But when evening came, he took his daughter Leah and brought her to Jacob, and Jacob made love to her. 24 And Laban gave his servant Zilpah to his daughter as her attendant.</a:t>
            </a:r>
          </a:p>
          <a:p>
            <a:pPr algn="just" defTabSz="603504">
              <a:lnSpc>
                <a:spcPct val="150000"/>
              </a:lnSpc>
              <a:defRPr sz="2178" b="1">
                <a:solidFill>
                  <a:srgbClr val="FFFFFF"/>
                </a:solidFill>
                <a:latin typeface="Garamond"/>
                <a:ea typeface="Garamond"/>
                <a:cs typeface="Garamond"/>
                <a:sym typeface="Garamond"/>
              </a:defRPr>
            </a:pPr>
            <a:r>
              <a:t>25 When morning came, there was Leah! So Jacob said to Laban, “What is this you have done to me? I served you for Rachel, didn’t I? Why have you deceived me?”</a:t>
            </a:r>
          </a:p>
          <a:p>
            <a:pPr algn="just" defTabSz="603504">
              <a:lnSpc>
                <a:spcPct val="150000"/>
              </a:lnSpc>
              <a:defRPr sz="2178" b="1">
                <a:solidFill>
                  <a:srgbClr val="FFFFFF"/>
                </a:solidFill>
                <a:latin typeface="Garamond"/>
                <a:ea typeface="Garamond"/>
                <a:cs typeface="Garamond"/>
                <a:sym typeface="Garamond"/>
              </a:defRPr>
            </a:pPr>
            <a:endParaRPr/>
          </a:p>
          <a:p>
            <a:pPr algn="just" defTabSz="603504">
              <a:lnSpc>
                <a:spcPct val="150000"/>
              </a:lnSpc>
              <a:defRPr sz="2178" b="1">
                <a:solidFill>
                  <a:srgbClr val="FFFFFF"/>
                </a:solidFill>
                <a:latin typeface="Garamond"/>
                <a:ea typeface="Garamond"/>
                <a:cs typeface="Garamond"/>
                <a:sym typeface="Garamond"/>
              </a:defRPr>
            </a:pPr>
            <a:r>
              <a:t>Gen 29:21-25</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729855" y="1981200"/>
            <a:ext cx="8507897" cy="2779594"/>
          </a:xfrm>
          <a:prstGeom prst="rect">
            <a:avLst/>
          </a:prstGeom>
        </p:spPr>
        <p:txBody>
          <a:bodyPr>
            <a:normAutofit fontScale="90000"/>
          </a:bodyPr>
          <a:lstStyle/>
          <a:p>
            <a:pPr defTabSz="630936">
              <a:lnSpc>
                <a:spcPct val="150000"/>
              </a:lnSpc>
              <a:defRPr sz="2691" b="1">
                <a:solidFill>
                  <a:srgbClr val="FFFFFF"/>
                </a:solidFill>
                <a:latin typeface="Garamond"/>
                <a:ea typeface="Garamond"/>
                <a:cs typeface="Garamond"/>
                <a:sym typeface="Garamond"/>
              </a:defRPr>
            </a:pPr>
            <a:r>
              <a:t>2) WHEN ONE IDOL ELUDES US, WE OFTEN BEGIN AN EQUALLY UNFULFILLING PURSUIT OF ANOTHER</a:t>
            </a:r>
            <a:br/>
            <a:b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8" name="Title 1"/>
          <p:cNvSpPr txBox="1">
            <a:spLocks noGrp="1"/>
          </p:cNvSpPr>
          <p:nvPr>
            <p:ph type="ctrTitle"/>
          </p:nvPr>
        </p:nvSpPr>
        <p:spPr>
          <a:xfrm>
            <a:off x="2337977" y="1511671"/>
            <a:ext cx="7772401" cy="2271673"/>
          </a:xfrm>
          <a:prstGeom prst="rect">
            <a:avLst/>
          </a:prstGeom>
        </p:spPr>
        <p:txBody>
          <a:bodyPr>
            <a:normAutofit fontScale="90000"/>
          </a:bodyPr>
          <a:lstStyle>
            <a:lvl1pPr defTabSz="731520">
              <a:lnSpc>
                <a:spcPct val="150000"/>
              </a:lnSpc>
              <a:defRPr sz="3840" b="1">
                <a:solidFill>
                  <a:srgbClr val="FFFFFF"/>
                </a:solidFill>
                <a:latin typeface="Garamond"/>
                <a:ea typeface="Garamond"/>
                <a:cs typeface="Garamond"/>
                <a:sym typeface="Garamond"/>
              </a:defRPr>
            </a:lvl1pPr>
          </a:lstStyle>
          <a:p>
            <a:r>
              <a:t>3) We can never get hold of our idols, but God invites us and enables us to get hold of Him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0" name="Title 1"/>
          <p:cNvSpPr txBox="1">
            <a:spLocks noGrp="1"/>
          </p:cNvSpPr>
          <p:nvPr>
            <p:ph type="ctrTitle"/>
          </p:nvPr>
        </p:nvSpPr>
        <p:spPr>
          <a:xfrm>
            <a:off x="1962625" y="1645279"/>
            <a:ext cx="8266750" cy="2271673"/>
          </a:xfrm>
          <a:prstGeom prst="rect">
            <a:avLst/>
          </a:prstGeom>
        </p:spPr>
        <p:txBody>
          <a:bodyPr>
            <a:normAutofit fontScale="90000"/>
          </a:bodyPr>
          <a:lstStyle>
            <a:lvl1pPr defTabSz="649223">
              <a:lnSpc>
                <a:spcPct val="150000"/>
              </a:lnSpc>
              <a:defRPr sz="3407" b="1">
                <a:solidFill>
                  <a:srgbClr val="FFFFFF"/>
                </a:solidFill>
                <a:latin typeface="Garamond"/>
                <a:ea typeface="Garamond"/>
                <a:cs typeface="Garamond"/>
                <a:sym typeface="Garamond"/>
              </a:defRPr>
            </a:lvl1pPr>
          </a:lstStyle>
          <a:p>
            <a:r>
              <a:t>This weakness God feigned in wrestling with Jacob is merely pointing to the ultimate weakness Christ would bear on our behalf</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2" name="Title 1"/>
          <p:cNvSpPr txBox="1">
            <a:spLocks noGrp="1"/>
          </p:cNvSpPr>
          <p:nvPr>
            <p:ph type="ctrTitle"/>
          </p:nvPr>
        </p:nvSpPr>
        <p:spPr>
          <a:xfrm>
            <a:off x="2133600" y="990600"/>
            <a:ext cx="7772400" cy="4139578"/>
          </a:xfrm>
          <a:prstGeom prst="rect">
            <a:avLst/>
          </a:prstGeom>
        </p:spPr>
        <p:txBody>
          <a:bodyPr/>
          <a:lstStyle>
            <a:lvl1pPr>
              <a:defRPr sz="3400" b="1">
                <a:solidFill>
                  <a:srgbClr val="FFFFFF"/>
                </a:solidFill>
                <a:latin typeface="Garamond"/>
                <a:ea typeface="Garamond"/>
                <a:cs typeface="Garamond"/>
                <a:sym typeface="Garamond"/>
              </a:defRPr>
            </a:lvl1pPr>
          </a:lstStyle>
          <a:p>
            <a:r>
              <a:t>Worship!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4" name="Title 1"/>
          <p:cNvSpPr txBox="1">
            <a:spLocks noGrp="1"/>
          </p:cNvSpPr>
          <p:nvPr>
            <p:ph type="ctrTitle"/>
          </p:nvPr>
        </p:nvSpPr>
        <p:spPr>
          <a:xfrm>
            <a:off x="2133600" y="990600"/>
            <a:ext cx="7772400" cy="4139578"/>
          </a:xfrm>
          <a:prstGeom prst="rect">
            <a:avLst/>
          </a:prstGeom>
        </p:spPr>
        <p:txBody>
          <a:bodyPr/>
          <a:lstStyle>
            <a:lvl1pPr>
              <a:defRPr sz="3400" b="1">
                <a:solidFill>
                  <a:srgbClr val="FFFFFF"/>
                </a:solidFill>
                <a:latin typeface="Garamond"/>
                <a:ea typeface="Garamond"/>
                <a:cs typeface="Garamond"/>
                <a:sym typeface="Garamond"/>
              </a:defRPr>
            </a:lvl1pPr>
          </a:lstStyle>
          <a:p>
            <a:r>
              <a:t>Ambition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6" name="Title 1"/>
          <p:cNvSpPr txBox="1">
            <a:spLocks noGrp="1"/>
          </p:cNvSpPr>
          <p:nvPr>
            <p:ph type="ctrTitle"/>
          </p:nvPr>
        </p:nvSpPr>
        <p:spPr>
          <a:xfrm>
            <a:off x="2209800" y="255939"/>
            <a:ext cx="7772400" cy="5916260"/>
          </a:xfrm>
          <a:prstGeom prst="rect">
            <a:avLst/>
          </a:prstGeom>
        </p:spPr>
        <p:txBody>
          <a:bodyPr>
            <a:normAutofit fontScale="90000"/>
          </a:bodyPr>
          <a:lstStyle/>
          <a:p>
            <a:pPr defTabSz="758951">
              <a:lnSpc>
                <a:spcPct val="150000"/>
              </a:lnSpc>
              <a:defRPr sz="2822" b="1">
                <a:solidFill>
                  <a:srgbClr val="FFFFFF"/>
                </a:solidFill>
                <a:latin typeface="Garamond"/>
                <a:ea typeface="Garamond"/>
                <a:cs typeface="Garamond"/>
                <a:sym typeface="Garamond"/>
              </a:defRPr>
            </a:pPr>
            <a:r>
              <a:t>So Jacob was left alone, and a man wrestled with him till daybreak. When the man saw that he could not overpower him, he touched the socket of Jacob’s hip so that his hip was wrenched as he wrestled with the man. Then the man said, “Let me go, for it is daybreak.” But Jacob replied, “I will not let you go unless you bless me.””</a:t>
            </a:r>
          </a:p>
          <a:p>
            <a:pPr defTabSz="758951">
              <a:lnSpc>
                <a:spcPct val="150000"/>
              </a:lnSpc>
              <a:defRPr sz="2822" b="1">
                <a:solidFill>
                  <a:srgbClr val="FFFFFF"/>
                </a:solidFill>
                <a:latin typeface="Garamond"/>
                <a:ea typeface="Garamond"/>
                <a:cs typeface="Garamond"/>
                <a:sym typeface="Garamond"/>
              </a:defRPr>
            </a:pPr>
            <a:endParaRPr/>
          </a:p>
          <a:p>
            <a:pPr defTabSz="758951">
              <a:lnSpc>
                <a:spcPct val="150000"/>
              </a:lnSpc>
              <a:defRPr sz="2822" b="1">
                <a:solidFill>
                  <a:srgbClr val="FFFFFF"/>
                </a:solidFill>
                <a:latin typeface="Garamond"/>
                <a:ea typeface="Garamond"/>
                <a:cs typeface="Garamond"/>
                <a:sym typeface="Garamond"/>
              </a:defRPr>
            </a:pPr>
            <a:r>
              <a:t>Genesis 32:24-30 NIV</a:t>
            </a:r>
            <a:b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8" name="Title 1"/>
          <p:cNvSpPr txBox="1">
            <a:spLocks noGrp="1"/>
          </p:cNvSpPr>
          <p:nvPr>
            <p:ph type="ctrTitle"/>
          </p:nvPr>
        </p:nvSpPr>
        <p:spPr>
          <a:xfrm>
            <a:off x="2209800" y="255939"/>
            <a:ext cx="7772400" cy="5916260"/>
          </a:xfrm>
          <a:prstGeom prst="rect">
            <a:avLst/>
          </a:prstGeom>
        </p:spPr>
        <p:txBody>
          <a:bodyPr/>
          <a:lstStyle/>
          <a:p>
            <a:pPr defTabSz="667512">
              <a:lnSpc>
                <a:spcPct val="150000"/>
              </a:lnSpc>
              <a:defRPr sz="2482" b="1">
                <a:solidFill>
                  <a:srgbClr val="FFFFFF"/>
                </a:solidFill>
                <a:latin typeface="Garamond"/>
                <a:ea typeface="Garamond"/>
                <a:cs typeface="Garamond"/>
                <a:sym typeface="Garamond"/>
              </a:defRPr>
            </a:pPr>
            <a:r>
              <a:t>“The man asked him, “What is your name?” “Jacob,” he answered. Then the man said, “Your name will no longer be Jacob, but Israel, because you have struggled with God and with humans and have overcome.” Jacob said, “Please tell me your name.” But he replied, “Why do you ask my name?” Then he blessed him there. So Jacob called the place Peniel, saying, “It is because I saw God face to face, and yet my life was spared.”</a:t>
            </a:r>
          </a:p>
          <a:p>
            <a:pPr defTabSz="667512">
              <a:lnSpc>
                <a:spcPct val="150000"/>
              </a:lnSpc>
              <a:defRPr sz="2482" b="1">
                <a:solidFill>
                  <a:srgbClr val="FFFFFF"/>
                </a:solidFill>
                <a:latin typeface="Garamond"/>
                <a:ea typeface="Garamond"/>
                <a:cs typeface="Garamond"/>
                <a:sym typeface="Garamond"/>
              </a:defRPr>
            </a:pPr>
            <a:endParaRPr/>
          </a:p>
          <a:p>
            <a:pPr defTabSz="667512">
              <a:lnSpc>
                <a:spcPct val="150000"/>
              </a:lnSpc>
              <a:defRPr sz="2482" b="1">
                <a:solidFill>
                  <a:srgbClr val="FFFFFF"/>
                </a:solidFill>
                <a:latin typeface="Garamond"/>
                <a:ea typeface="Garamond"/>
                <a:cs typeface="Garamond"/>
                <a:sym typeface="Garamond"/>
              </a:defRPr>
            </a:pPr>
            <a:r>
              <a:t>Genesis 32:24-30 NIV</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0" name="Title 1"/>
          <p:cNvSpPr txBox="1">
            <a:spLocks noGrp="1"/>
          </p:cNvSpPr>
          <p:nvPr>
            <p:ph type="ctrTitle"/>
          </p:nvPr>
        </p:nvSpPr>
        <p:spPr>
          <a:xfrm>
            <a:off x="2133600" y="990600"/>
            <a:ext cx="7772400" cy="4139578"/>
          </a:xfrm>
          <a:prstGeom prst="rect">
            <a:avLst/>
          </a:prstGeom>
        </p:spPr>
        <p:txBody>
          <a:bodyPr/>
          <a:lstStyle/>
          <a:p>
            <a:pPr algn="just">
              <a:defRPr sz="3400" b="1">
                <a:solidFill>
                  <a:srgbClr val="FFFFFF"/>
                </a:solidFill>
                <a:latin typeface="Garamond"/>
                <a:ea typeface="Garamond"/>
                <a:cs typeface="Garamond"/>
                <a:sym typeface="Garamond"/>
              </a:defRPr>
            </a:pPr>
            <a:r>
              <a:t>1) Idols are always elusive</a:t>
            </a:r>
          </a:p>
          <a:p>
            <a:pPr algn="just">
              <a:defRPr sz="3400" b="1">
                <a:solidFill>
                  <a:srgbClr val="FFFFFF"/>
                </a:solidFill>
                <a:latin typeface="Garamond"/>
                <a:ea typeface="Garamond"/>
                <a:cs typeface="Garamond"/>
                <a:sym typeface="Garamond"/>
              </a:defRPr>
            </a:pPr>
            <a:endParaRPr/>
          </a:p>
          <a:p>
            <a:pPr algn="just">
              <a:defRPr sz="3400" b="1">
                <a:solidFill>
                  <a:srgbClr val="FFFFFF"/>
                </a:solidFill>
                <a:latin typeface="Garamond"/>
                <a:ea typeface="Garamond"/>
                <a:cs typeface="Garamond"/>
                <a:sym typeface="Garamond"/>
              </a:defRPr>
            </a:pPr>
            <a:r>
              <a:t>2) When one idol eludes us, we often start pursuing another</a:t>
            </a:r>
          </a:p>
          <a:p>
            <a:pPr algn="just">
              <a:defRPr sz="3400" b="1">
                <a:solidFill>
                  <a:srgbClr val="FFFFFF"/>
                </a:solidFill>
                <a:latin typeface="Garamond"/>
                <a:ea typeface="Garamond"/>
                <a:cs typeface="Garamond"/>
                <a:sym typeface="Garamond"/>
              </a:defRPr>
            </a:pPr>
            <a:endParaRPr/>
          </a:p>
          <a:p>
            <a:pPr algn="just">
              <a:defRPr sz="3400" b="1">
                <a:solidFill>
                  <a:srgbClr val="FFFFFF"/>
                </a:solidFill>
                <a:latin typeface="Garamond"/>
                <a:ea typeface="Garamond"/>
                <a:cs typeface="Garamond"/>
                <a:sym typeface="Garamond"/>
              </a:defRPr>
            </a:pPr>
            <a:r>
              <a:t>3)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2" name="Title 1"/>
          <p:cNvSpPr txBox="1">
            <a:spLocks noGrp="1"/>
          </p:cNvSpPr>
          <p:nvPr>
            <p:ph type="ctrTitle"/>
          </p:nvPr>
        </p:nvSpPr>
        <p:spPr>
          <a:xfrm>
            <a:off x="2133600" y="990600"/>
            <a:ext cx="7772400" cy="4139578"/>
          </a:xfrm>
          <a:prstGeom prst="rect">
            <a:avLst/>
          </a:prstGeom>
        </p:spPr>
        <p:txBody>
          <a:bodyPr/>
          <a:lstStyle>
            <a:lvl1pPr>
              <a:defRPr sz="3400" b="1">
                <a:solidFill>
                  <a:srgbClr val="FFFFFF"/>
                </a:solidFill>
                <a:latin typeface="Garamond"/>
                <a:ea typeface="Garamond"/>
                <a:cs typeface="Garamond"/>
                <a:sym typeface="Garamond"/>
              </a:defRPr>
            </a:lvl1pPr>
          </a:lstStyle>
          <a:p>
            <a:r>
              <a:t>1) Idols are always elusive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4" name="Title 1"/>
          <p:cNvSpPr txBox="1">
            <a:spLocks noGrp="1"/>
          </p:cNvSpPr>
          <p:nvPr>
            <p:ph type="ctrTitle"/>
          </p:nvPr>
        </p:nvSpPr>
        <p:spPr>
          <a:xfrm>
            <a:off x="2133600" y="990600"/>
            <a:ext cx="7772400" cy="4139578"/>
          </a:xfrm>
          <a:prstGeom prst="rect">
            <a:avLst/>
          </a:prstGeom>
        </p:spPr>
        <p:txBody>
          <a:bodyPr/>
          <a:lstStyle>
            <a:lvl1pPr>
              <a:defRPr sz="3400" b="1">
                <a:solidFill>
                  <a:srgbClr val="FFFFFF"/>
                </a:solidFill>
                <a:latin typeface="Garamond"/>
                <a:ea typeface="Garamond"/>
                <a:cs typeface="Garamond"/>
                <a:sym typeface="Garamond"/>
              </a:defRPr>
            </a:lvl1pPr>
          </a:lstStyle>
          <a:p>
            <a:r>
              <a:t>Money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6" name="Title 1"/>
          <p:cNvSpPr txBox="1">
            <a:spLocks noGrp="1"/>
          </p:cNvSpPr>
          <p:nvPr>
            <p:ph type="ctrTitle"/>
          </p:nvPr>
        </p:nvSpPr>
        <p:spPr>
          <a:xfrm>
            <a:off x="2133600" y="990600"/>
            <a:ext cx="7772400" cy="4139578"/>
          </a:xfrm>
          <a:prstGeom prst="rect">
            <a:avLst/>
          </a:prstGeom>
        </p:spPr>
        <p:txBody>
          <a:bodyPr/>
          <a:lstStyle>
            <a:lvl1pPr>
              <a:defRPr sz="3400" b="1">
                <a:solidFill>
                  <a:srgbClr val="FFFFFF"/>
                </a:solidFill>
                <a:latin typeface="Garamond"/>
                <a:ea typeface="Garamond"/>
                <a:cs typeface="Garamond"/>
                <a:sym typeface="Garamond"/>
              </a:defRPr>
            </a:lvl1pPr>
          </a:lstStyle>
          <a:p>
            <a:r>
              <a:t>Power</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2</TotalTime>
  <Words>404</Words>
  <Application>Microsoft Office PowerPoint</Application>
  <PresentationFormat>Widescreen</PresentationFormat>
  <Paragraphs>27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Office Theme</vt:lpstr>
      <vt:lpstr>PowerPoint Presentation</vt:lpstr>
      <vt:lpstr>Worship!</vt:lpstr>
      <vt:lpstr>Ambition</vt:lpstr>
      <vt:lpstr>So Jacob was left alone, and a man wrestled with him till daybreak. When the man saw that he could not overpower him, he touched the socket of Jacob’s hip so that his hip was wrenched as he wrestled with the man. Then the man said, “Let me go, for it is daybreak.” But Jacob replied, “I will not let you go unless you bless me.””  Genesis 32:24-30 NIV </vt:lpstr>
      <vt:lpstr>“The man asked him, “What is your name?” “Jacob,” he answered. Then the man said, “Your name will no longer be Jacob, but Israel, because you have struggled with God and with humans and have overcome.” Jacob said, “Please tell me your name.” But he replied, “Why do you ask my name?” Then he blessed him there. So Jacob called the place Peniel, saying, “It is because I saw God face to face, and yet my life was spared.”  Genesis 32:24-30 NIV</vt:lpstr>
      <vt:lpstr>1) Idols are always elusive  2) When one idol eludes us, we often start pursuing another  3) </vt:lpstr>
      <vt:lpstr>1) Idols are always elusive</vt:lpstr>
      <vt:lpstr>Money</vt:lpstr>
      <vt:lpstr>Power</vt:lpstr>
      <vt:lpstr>Romance</vt:lpstr>
      <vt:lpstr> Gen 30: 1-2 1 When Rachel saw that she was not bearing Jacob any children, she became jealous of her sister. So she said to Jacob, “Give me children, or I’ll die!” 2 Jacob became angry with her and said, “Am I in the place of God, who has kept you from having children?” </vt:lpstr>
      <vt:lpstr>Sex</vt:lpstr>
      <vt:lpstr>21 Then Jacob said to Laban, “Give me my wife. My time is completed, and I want to make love to her.” 22 So Laban brought together all the people of the place and gave a feast. 23 But when evening came, he took his daughter Leah and brought her to Jacob, and Jacob made love to her. 24 And Laban gave his servant Zilpah to his daughter as her attendant. 25 When morning came, there was Leah! So Jacob said to Laban, “What is this you have done to me? I served you for Rachel, didn’t I? Why have you deceived me?”  Gen 29:21-25</vt:lpstr>
      <vt:lpstr>2) WHEN ONE IDOL ELUDES US, WE OFTEN BEGIN AN EQUALLY UNFULFILLING PURSUIT OF ANOTHER  </vt:lpstr>
      <vt:lpstr>3) We can never get hold of our idols, but God invites us and enables us to get hold of Him</vt:lpstr>
      <vt:lpstr>This weakness God feigned in wrestling with Jacob is merely pointing to the ultimate weakness Christ would bear on our behalf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Spurgeon B</cp:lastModifiedBy>
  <cp:revision>3</cp:revision>
  <dcterms:modified xsi:type="dcterms:W3CDTF">2017-08-20T07:56:55Z</dcterms:modified>
</cp:coreProperties>
</file>