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8-02-04-Lifestyle-Evangelism-Part-1-Necessity-&amp;-Urgency-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8-02-04-Lifestyle-Evangelism-Part-1-Necessity-&amp;-Urgency-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38400"/>
            <a:ext cx="9144000" cy="2862322"/>
          </a:xfrm>
          <a:prstGeom prst="rect">
            <a:avLst/>
          </a:prstGeom>
          <a:noFill/>
        </p:spPr>
        <p:txBody>
          <a:bodyPr wrap="square" rtlCol="0">
            <a:spAutoFit/>
          </a:bodyPr>
          <a:lstStyle/>
          <a:p>
            <a:pPr algn="ctr"/>
            <a:r>
              <a:rPr lang="en-US" sz="3600" dirty="0" smtClean="0">
                <a:solidFill>
                  <a:srgbClr val="FFC000"/>
                </a:solidFill>
              </a:rPr>
              <a:t>NECESSITY</a:t>
            </a:r>
          </a:p>
          <a:p>
            <a:pPr algn="ctr"/>
            <a:endParaRPr lang="en-US" sz="3600" dirty="0" smtClean="0">
              <a:solidFill>
                <a:srgbClr val="FFC000"/>
              </a:solidFill>
            </a:endParaRPr>
          </a:p>
          <a:p>
            <a:pPr algn="ctr"/>
            <a:endParaRPr lang="en-US" sz="3600" dirty="0" smtClean="0">
              <a:solidFill>
                <a:srgbClr val="FFC000"/>
              </a:solidFill>
            </a:endParaRPr>
          </a:p>
          <a:p>
            <a:pPr algn="ctr"/>
            <a:r>
              <a:rPr lang="en-US" sz="3600" dirty="0" smtClean="0">
                <a:solidFill>
                  <a:srgbClr val="FFC000"/>
                </a:solidFill>
              </a:rPr>
              <a:t>1, People Need A Savior </a:t>
            </a:r>
            <a:endParaRPr lang="en-US" sz="3600" dirty="0" smtClean="0">
              <a:solidFill>
                <a:srgbClr val="FFC000"/>
              </a:solidFill>
            </a:endParaRPr>
          </a:p>
          <a:p>
            <a:pPr algn="ctr"/>
            <a:r>
              <a:rPr lang="en-US" sz="3600" dirty="0" smtClean="0">
                <a:solidFill>
                  <a:srgbClr val="FFC000"/>
                </a:solidFill>
              </a:rPr>
              <a:t>And </a:t>
            </a:r>
            <a:r>
              <a:rPr lang="en-US" sz="3600" dirty="0" smtClean="0">
                <a:solidFill>
                  <a:srgbClr val="FFC000"/>
                </a:solidFill>
              </a:rPr>
              <a:t>There Is Only One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1077218"/>
          </a:xfrm>
          <a:prstGeom prst="rect">
            <a:avLst/>
          </a:prstGeom>
          <a:noFill/>
        </p:spPr>
        <p:txBody>
          <a:bodyPr wrap="square" rtlCol="0">
            <a:spAutoFit/>
          </a:bodyPr>
          <a:lstStyle/>
          <a:p>
            <a:r>
              <a:rPr lang="en-US" sz="3200" dirty="0" smtClean="0">
                <a:solidFill>
                  <a:srgbClr val="FFC000"/>
                </a:solidFill>
              </a:rPr>
              <a:t>NECESSITY</a:t>
            </a:r>
            <a:endParaRPr lang="en-US" sz="3200" dirty="0" smtClean="0">
              <a:solidFill>
                <a:srgbClr val="FFC000"/>
              </a:solidFill>
            </a:endParaRPr>
          </a:p>
          <a:p>
            <a:r>
              <a:rPr lang="en-US" sz="3200" dirty="0" smtClean="0">
                <a:solidFill>
                  <a:srgbClr val="FFC000"/>
                </a:solidFill>
              </a:rPr>
              <a:t>1, People Need A Savior And There Is Only One</a:t>
            </a:r>
          </a:p>
        </p:txBody>
      </p:sp>
      <p:sp>
        <p:nvSpPr>
          <p:cNvPr id="3" name="TextBox 2"/>
          <p:cNvSpPr txBox="1"/>
          <p:nvPr/>
        </p:nvSpPr>
        <p:spPr>
          <a:xfrm>
            <a:off x="0" y="3276600"/>
            <a:ext cx="9144000" cy="2062103"/>
          </a:xfrm>
          <a:prstGeom prst="rect">
            <a:avLst/>
          </a:prstGeom>
          <a:noFill/>
        </p:spPr>
        <p:txBody>
          <a:bodyPr wrap="square" rtlCol="0">
            <a:spAutoFit/>
          </a:bodyPr>
          <a:lstStyle/>
          <a:p>
            <a:r>
              <a:rPr lang="en-US" sz="3200" i="1" dirty="0" smtClean="0">
                <a:solidFill>
                  <a:schemeClr val="bg1"/>
                </a:solidFill>
              </a:rPr>
              <a:t>Acts 4:12</a:t>
            </a:r>
          </a:p>
          <a:p>
            <a:r>
              <a:rPr lang="en-US" sz="3200" i="1" dirty="0" smtClean="0">
                <a:solidFill>
                  <a:schemeClr val="bg1"/>
                </a:solidFill>
              </a:rPr>
              <a:t>Nor is there salvation in any other, for there is no other name under heaven given among men by which we must be saved."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1077218"/>
          </a:xfrm>
          <a:prstGeom prst="rect">
            <a:avLst/>
          </a:prstGeom>
          <a:noFill/>
        </p:spPr>
        <p:txBody>
          <a:bodyPr wrap="square" rtlCol="0">
            <a:spAutoFit/>
          </a:bodyPr>
          <a:lstStyle/>
          <a:p>
            <a:r>
              <a:rPr lang="en-US" sz="3200" dirty="0" smtClean="0">
                <a:solidFill>
                  <a:srgbClr val="FFC000"/>
                </a:solidFill>
              </a:rPr>
              <a:t>NECESSITY</a:t>
            </a:r>
            <a:endParaRPr lang="en-US" sz="3200" dirty="0" smtClean="0">
              <a:solidFill>
                <a:srgbClr val="FFC000"/>
              </a:solidFill>
            </a:endParaRPr>
          </a:p>
          <a:p>
            <a:r>
              <a:rPr lang="en-US" sz="3200" dirty="0" smtClean="0">
                <a:solidFill>
                  <a:srgbClr val="FFC000"/>
                </a:solidFill>
              </a:rPr>
              <a:t>1, People Need A Savior And There Is Only One</a:t>
            </a:r>
          </a:p>
        </p:txBody>
      </p:sp>
      <p:sp>
        <p:nvSpPr>
          <p:cNvPr id="3" name="TextBox 2"/>
          <p:cNvSpPr txBox="1"/>
          <p:nvPr/>
        </p:nvSpPr>
        <p:spPr>
          <a:xfrm>
            <a:off x="0" y="3276600"/>
            <a:ext cx="9144000" cy="2554545"/>
          </a:xfrm>
          <a:prstGeom prst="rect">
            <a:avLst/>
          </a:prstGeom>
          <a:noFill/>
        </p:spPr>
        <p:txBody>
          <a:bodyPr wrap="square" rtlCol="0">
            <a:spAutoFit/>
          </a:bodyPr>
          <a:lstStyle/>
          <a:p>
            <a:r>
              <a:rPr lang="en-US" sz="3200" i="1" dirty="0" smtClean="0">
                <a:solidFill>
                  <a:schemeClr val="bg1"/>
                </a:solidFill>
              </a:rPr>
              <a:t>1 Timothy 2:5-6</a:t>
            </a:r>
          </a:p>
          <a:p>
            <a:r>
              <a:rPr lang="en-US" sz="3200" i="1" dirty="0" smtClean="0">
                <a:solidFill>
                  <a:schemeClr val="bg1"/>
                </a:solidFill>
              </a:rPr>
              <a:t>5 For there is one God and one Mediator between God and men, the Man Christ Jesus, </a:t>
            </a:r>
          </a:p>
          <a:p>
            <a:r>
              <a:rPr lang="en-US" sz="3200" i="1" dirty="0" smtClean="0">
                <a:solidFill>
                  <a:schemeClr val="bg1"/>
                </a:solidFill>
              </a:rPr>
              <a:t>6 who gave Himself a ransom for all, to be testified in due time,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81200"/>
            <a:ext cx="9144000" cy="2308324"/>
          </a:xfrm>
          <a:prstGeom prst="rect">
            <a:avLst/>
          </a:prstGeom>
          <a:noFill/>
        </p:spPr>
        <p:txBody>
          <a:bodyPr wrap="square" rtlCol="0">
            <a:spAutoFit/>
          </a:bodyPr>
          <a:lstStyle/>
          <a:p>
            <a:pPr algn="ctr"/>
            <a:r>
              <a:rPr lang="en-US" sz="3600" dirty="0" smtClean="0">
                <a:solidFill>
                  <a:srgbClr val="FFC000"/>
                </a:solidFill>
              </a:rPr>
              <a:t>NECESSITY</a:t>
            </a:r>
          </a:p>
          <a:p>
            <a:pPr algn="ctr"/>
            <a:endParaRPr lang="en-US" sz="3600" dirty="0" smtClean="0">
              <a:solidFill>
                <a:srgbClr val="FFC000"/>
              </a:solidFill>
            </a:endParaRPr>
          </a:p>
          <a:p>
            <a:pPr algn="ctr"/>
            <a:r>
              <a:rPr lang="en-US" sz="3600" dirty="0" smtClean="0">
                <a:solidFill>
                  <a:srgbClr val="FFC000"/>
                </a:solidFill>
              </a:rPr>
              <a:t>2, People Are Empty, Are Hurting, </a:t>
            </a:r>
            <a:endParaRPr lang="en-US" sz="3600" dirty="0" smtClean="0">
              <a:solidFill>
                <a:srgbClr val="FFC000"/>
              </a:solidFill>
            </a:endParaRPr>
          </a:p>
          <a:p>
            <a:pPr algn="ctr"/>
            <a:r>
              <a:rPr lang="en-US" sz="3600" dirty="0" smtClean="0">
                <a:solidFill>
                  <a:srgbClr val="FFC000"/>
                </a:solidFill>
              </a:rPr>
              <a:t>Are </a:t>
            </a:r>
            <a:r>
              <a:rPr lang="en-US" sz="3600" dirty="0" smtClean="0">
                <a:solidFill>
                  <a:srgbClr val="FFC000"/>
                </a:solidFill>
              </a:rPr>
              <a:t>Searching, Are in </a:t>
            </a:r>
            <a:r>
              <a:rPr lang="en-US" sz="3600" dirty="0" smtClean="0">
                <a:solidFill>
                  <a:srgbClr val="FFC000"/>
                </a:solidFill>
              </a:rPr>
              <a:t>Need</a:t>
            </a:r>
            <a:endParaRPr lang="en-US" sz="3600" dirty="0" smtClean="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2</a:t>
            </a:r>
            <a:r>
              <a:rPr lang="en-US" sz="3200" dirty="0" smtClean="0">
                <a:solidFill>
                  <a:srgbClr val="FFC000"/>
                </a:solidFill>
              </a:rPr>
              <a:t>, People Are Empty, Are Hurting, Are Searching, Are in </a:t>
            </a:r>
            <a:r>
              <a:rPr lang="en-US" sz="3200" dirty="0" smtClean="0">
                <a:solidFill>
                  <a:srgbClr val="FFC000"/>
                </a:solidFill>
              </a:rPr>
              <a:t>Need</a:t>
            </a:r>
            <a:endParaRPr lang="en-US" sz="3200" dirty="0" smtClean="0">
              <a:solidFill>
                <a:srgbClr val="FFC000"/>
              </a:solidFill>
            </a:endParaRPr>
          </a:p>
        </p:txBody>
      </p:sp>
      <p:sp>
        <p:nvSpPr>
          <p:cNvPr id="3" name="TextBox 2"/>
          <p:cNvSpPr txBox="1"/>
          <p:nvPr/>
        </p:nvSpPr>
        <p:spPr>
          <a:xfrm>
            <a:off x="0" y="3810000"/>
            <a:ext cx="9144000" cy="2062103"/>
          </a:xfrm>
          <a:prstGeom prst="rect">
            <a:avLst/>
          </a:prstGeom>
          <a:noFill/>
        </p:spPr>
        <p:txBody>
          <a:bodyPr wrap="square" rtlCol="0">
            <a:spAutoFit/>
          </a:bodyPr>
          <a:lstStyle/>
          <a:p>
            <a:r>
              <a:rPr lang="en-US" sz="3200" i="1" dirty="0" smtClean="0">
                <a:solidFill>
                  <a:schemeClr val="bg1"/>
                </a:solidFill>
              </a:rPr>
              <a:t>Proverbs 14:12  </a:t>
            </a:r>
          </a:p>
          <a:p>
            <a:r>
              <a:rPr lang="en-US" sz="3200" i="1" dirty="0" smtClean="0">
                <a:solidFill>
                  <a:schemeClr val="bg1"/>
                </a:solidFill>
              </a:rPr>
              <a:t>There is a way that seems right to a man, But its end is the way of death.</a:t>
            </a:r>
          </a:p>
          <a:p>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2</a:t>
            </a:r>
            <a:r>
              <a:rPr lang="en-US" sz="3200" dirty="0" smtClean="0">
                <a:solidFill>
                  <a:srgbClr val="FFC000"/>
                </a:solidFill>
              </a:rPr>
              <a:t>, People Are Empty, Are Hurting, Are Searching, Are in </a:t>
            </a:r>
            <a:r>
              <a:rPr lang="en-US" sz="3200" dirty="0" smtClean="0">
                <a:solidFill>
                  <a:srgbClr val="FFC000"/>
                </a:solidFill>
              </a:rPr>
              <a:t>Need</a:t>
            </a:r>
            <a:endParaRPr lang="en-US" sz="3200" dirty="0" smtClean="0">
              <a:solidFill>
                <a:srgbClr val="FFC000"/>
              </a:solidFill>
            </a:endParaRPr>
          </a:p>
        </p:txBody>
      </p:sp>
      <p:sp>
        <p:nvSpPr>
          <p:cNvPr id="3" name="TextBox 2"/>
          <p:cNvSpPr txBox="1"/>
          <p:nvPr/>
        </p:nvSpPr>
        <p:spPr>
          <a:xfrm>
            <a:off x="0" y="3810000"/>
            <a:ext cx="9144000" cy="2062103"/>
          </a:xfrm>
          <a:prstGeom prst="rect">
            <a:avLst/>
          </a:prstGeom>
          <a:noFill/>
        </p:spPr>
        <p:txBody>
          <a:bodyPr wrap="square" rtlCol="0">
            <a:spAutoFit/>
          </a:bodyPr>
          <a:lstStyle/>
          <a:p>
            <a:r>
              <a:rPr lang="en-US" sz="3200" i="1" dirty="0" smtClean="0">
                <a:solidFill>
                  <a:schemeClr val="bg1"/>
                </a:solidFill>
              </a:rPr>
              <a:t>John 10:10</a:t>
            </a:r>
          </a:p>
          <a:p>
            <a:r>
              <a:rPr lang="en-US" sz="3200" i="1" dirty="0" smtClean="0">
                <a:solidFill>
                  <a:schemeClr val="bg1"/>
                </a:solidFill>
              </a:rPr>
              <a:t>The thief does not come except to steal, and to kill, and to destroy. I have come that they may have life, and that they may have it more abundantly.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2</a:t>
            </a:r>
            <a:r>
              <a:rPr lang="en-US" sz="3200" dirty="0" smtClean="0">
                <a:solidFill>
                  <a:srgbClr val="FFC000"/>
                </a:solidFill>
              </a:rPr>
              <a:t>, People Are Empty, Are Hurting, Are Searching, Are in </a:t>
            </a:r>
            <a:r>
              <a:rPr lang="en-US" sz="3200" dirty="0" smtClean="0">
                <a:solidFill>
                  <a:srgbClr val="FFC000"/>
                </a:solidFill>
              </a:rPr>
              <a:t>Need</a:t>
            </a:r>
            <a:endParaRPr lang="en-US" sz="3200" dirty="0" smtClean="0">
              <a:solidFill>
                <a:srgbClr val="FFC000"/>
              </a:solidFill>
            </a:endParaRPr>
          </a:p>
        </p:txBody>
      </p:sp>
      <p:sp>
        <p:nvSpPr>
          <p:cNvPr id="3" name="TextBox 2"/>
          <p:cNvSpPr txBox="1"/>
          <p:nvPr/>
        </p:nvSpPr>
        <p:spPr>
          <a:xfrm>
            <a:off x="0" y="3810000"/>
            <a:ext cx="9144000" cy="1569660"/>
          </a:xfrm>
          <a:prstGeom prst="rect">
            <a:avLst/>
          </a:prstGeom>
          <a:noFill/>
        </p:spPr>
        <p:txBody>
          <a:bodyPr wrap="square" rtlCol="0">
            <a:spAutoFit/>
          </a:bodyPr>
          <a:lstStyle/>
          <a:p>
            <a:r>
              <a:rPr lang="en-US" sz="3200" i="1" dirty="0" smtClean="0">
                <a:solidFill>
                  <a:schemeClr val="bg1"/>
                </a:solidFill>
              </a:rPr>
              <a:t>John 14:6</a:t>
            </a:r>
          </a:p>
          <a:p>
            <a:r>
              <a:rPr lang="en-US" sz="3200" i="1" dirty="0" smtClean="0">
                <a:solidFill>
                  <a:schemeClr val="bg1"/>
                </a:solidFill>
              </a:rPr>
              <a:t>Jesus said to him, "I am the way, the truth, and the life. No one comes to the Father except through Me.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9800"/>
            <a:ext cx="9144000" cy="2308324"/>
          </a:xfrm>
          <a:prstGeom prst="rect">
            <a:avLst/>
          </a:prstGeom>
          <a:noFill/>
        </p:spPr>
        <p:txBody>
          <a:bodyPr wrap="square" rtlCol="0">
            <a:spAutoFit/>
          </a:bodyPr>
          <a:lstStyle/>
          <a:p>
            <a:pPr algn="ctr"/>
            <a:r>
              <a:rPr lang="en-US" sz="3600" dirty="0" smtClean="0">
                <a:solidFill>
                  <a:srgbClr val="FFC000"/>
                </a:solidFill>
              </a:rPr>
              <a:t>NECESSITY</a:t>
            </a:r>
          </a:p>
          <a:p>
            <a:pPr algn="ctr"/>
            <a:endParaRPr lang="en-US" sz="3600" dirty="0" smtClean="0">
              <a:solidFill>
                <a:srgbClr val="FFC000"/>
              </a:solidFill>
            </a:endParaRPr>
          </a:p>
          <a:p>
            <a:pPr algn="ctr"/>
            <a:r>
              <a:rPr lang="en-US" sz="3600" dirty="0" smtClean="0">
                <a:solidFill>
                  <a:srgbClr val="FFC000"/>
                </a:solidFill>
              </a:rPr>
              <a:t>3</a:t>
            </a:r>
            <a:r>
              <a:rPr lang="en-US" sz="3600" dirty="0" smtClean="0">
                <a:solidFill>
                  <a:srgbClr val="FFC000"/>
                </a:solidFill>
              </a:rPr>
              <a:t>, People will not know the truth </a:t>
            </a:r>
            <a:endParaRPr lang="en-US" sz="3600" dirty="0" smtClean="0">
              <a:solidFill>
                <a:srgbClr val="FFC000"/>
              </a:solidFill>
            </a:endParaRPr>
          </a:p>
          <a:p>
            <a:pPr algn="ctr"/>
            <a:r>
              <a:rPr lang="en-US" sz="3600" dirty="0" smtClean="0">
                <a:solidFill>
                  <a:srgbClr val="FFC000"/>
                </a:solidFill>
              </a:rPr>
              <a:t>unless </a:t>
            </a:r>
            <a:r>
              <a:rPr lang="en-US" sz="3600" dirty="0" smtClean="0">
                <a:solidFill>
                  <a:srgbClr val="FFC000"/>
                </a:solidFill>
              </a:rPr>
              <a:t>someone tells them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3, People will not know the truth unless someone tells them</a:t>
            </a:r>
          </a:p>
        </p:txBody>
      </p:sp>
      <p:sp>
        <p:nvSpPr>
          <p:cNvPr id="3" name="TextBox 2"/>
          <p:cNvSpPr txBox="1"/>
          <p:nvPr/>
        </p:nvSpPr>
        <p:spPr>
          <a:xfrm>
            <a:off x="0" y="3429000"/>
            <a:ext cx="9144000" cy="3539430"/>
          </a:xfrm>
          <a:prstGeom prst="rect">
            <a:avLst/>
          </a:prstGeom>
          <a:noFill/>
        </p:spPr>
        <p:txBody>
          <a:bodyPr wrap="square" rtlCol="0">
            <a:spAutoFit/>
          </a:bodyPr>
          <a:lstStyle/>
          <a:p>
            <a:r>
              <a:rPr lang="en-US" sz="3200" i="1" dirty="0" smtClean="0">
                <a:solidFill>
                  <a:schemeClr val="bg1"/>
                </a:solidFill>
              </a:rPr>
              <a:t>Romans 10:8-15</a:t>
            </a:r>
          </a:p>
          <a:p>
            <a:r>
              <a:rPr lang="en-US" sz="3200" i="1" dirty="0" smtClean="0">
                <a:solidFill>
                  <a:schemeClr val="bg1"/>
                </a:solidFill>
              </a:rPr>
              <a:t>8 But what does it say? "THE WORD IS NEAR YOU, IN YOUR MOUTH AND IN YOUR HEART" (that is, the word of faith which we preach): </a:t>
            </a:r>
          </a:p>
          <a:p>
            <a:r>
              <a:rPr lang="en-US" sz="3200" i="1" dirty="0" smtClean="0">
                <a:solidFill>
                  <a:schemeClr val="bg1"/>
                </a:solidFill>
              </a:rPr>
              <a:t>9 that if you confess with your mouth the Lord Jesus and believe in your heart that God has raised Him from the dead, you will be saved.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3, People will not know the truth unless someone tells them</a:t>
            </a:r>
          </a:p>
        </p:txBody>
      </p:sp>
      <p:sp>
        <p:nvSpPr>
          <p:cNvPr id="3" name="TextBox 2"/>
          <p:cNvSpPr txBox="1"/>
          <p:nvPr/>
        </p:nvSpPr>
        <p:spPr>
          <a:xfrm>
            <a:off x="0" y="3429000"/>
            <a:ext cx="9144000" cy="3046988"/>
          </a:xfrm>
          <a:prstGeom prst="rect">
            <a:avLst/>
          </a:prstGeom>
          <a:noFill/>
        </p:spPr>
        <p:txBody>
          <a:bodyPr wrap="square" rtlCol="0">
            <a:spAutoFit/>
          </a:bodyPr>
          <a:lstStyle/>
          <a:p>
            <a:r>
              <a:rPr lang="en-US" sz="3200" i="1" dirty="0" smtClean="0">
                <a:solidFill>
                  <a:schemeClr val="bg1"/>
                </a:solidFill>
              </a:rPr>
              <a:t>Romans </a:t>
            </a:r>
            <a:r>
              <a:rPr lang="en-US" sz="3200" i="1" dirty="0" smtClean="0">
                <a:solidFill>
                  <a:schemeClr val="bg1"/>
                </a:solidFill>
              </a:rPr>
              <a:t>10:8-15</a:t>
            </a:r>
            <a:endParaRPr lang="en-US" sz="3200" i="1" dirty="0" smtClean="0">
              <a:solidFill>
                <a:schemeClr val="bg1"/>
              </a:solidFill>
            </a:endParaRPr>
          </a:p>
          <a:p>
            <a:r>
              <a:rPr lang="en-US" sz="3200" i="1" dirty="0" smtClean="0">
                <a:solidFill>
                  <a:schemeClr val="bg1"/>
                </a:solidFill>
              </a:rPr>
              <a:t>10 For with the heart one believes unto righteousness, and with the mouth confession is made unto salvation. </a:t>
            </a:r>
          </a:p>
          <a:p>
            <a:r>
              <a:rPr lang="en-US" sz="3200" i="1" dirty="0" smtClean="0">
                <a:solidFill>
                  <a:schemeClr val="bg1"/>
                </a:solidFill>
              </a:rPr>
              <a:t>11 For the Scripture says, "WHOEVER BELIEVES ON HIM WILL NOT BE PUT TO SHAME</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Luke 24:36-49</a:t>
            </a:r>
          </a:p>
          <a:p>
            <a:r>
              <a:rPr lang="en-US" sz="3200" i="1" dirty="0" smtClean="0">
                <a:solidFill>
                  <a:schemeClr val="bg1"/>
                </a:solidFill>
              </a:rPr>
              <a:t>36 Now as they said these things, Jesus Himself stood in the midst of them, and said to them, "Peace to you." </a:t>
            </a:r>
          </a:p>
          <a:p>
            <a:r>
              <a:rPr lang="en-US" sz="3200" i="1" dirty="0" smtClean="0">
                <a:solidFill>
                  <a:schemeClr val="bg1"/>
                </a:solidFill>
              </a:rPr>
              <a:t>37 But they were terrified and frightened, and supposed they had seen a spirit. </a:t>
            </a:r>
          </a:p>
          <a:p>
            <a:r>
              <a:rPr lang="en-US" sz="3200" i="1" dirty="0" smtClean="0">
                <a:solidFill>
                  <a:schemeClr val="bg1"/>
                </a:solidFill>
              </a:rPr>
              <a:t>38 And He said to them, "Why are you troubled? And why do doubts arise in your hearts?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3, People will not know the truth unless someone tells them</a:t>
            </a:r>
          </a:p>
        </p:txBody>
      </p:sp>
      <p:sp>
        <p:nvSpPr>
          <p:cNvPr id="3" name="TextBox 2"/>
          <p:cNvSpPr txBox="1"/>
          <p:nvPr/>
        </p:nvSpPr>
        <p:spPr>
          <a:xfrm>
            <a:off x="0" y="3429000"/>
            <a:ext cx="9144000" cy="3046988"/>
          </a:xfrm>
          <a:prstGeom prst="rect">
            <a:avLst/>
          </a:prstGeom>
          <a:noFill/>
        </p:spPr>
        <p:txBody>
          <a:bodyPr wrap="square" rtlCol="0">
            <a:spAutoFit/>
          </a:bodyPr>
          <a:lstStyle/>
          <a:p>
            <a:r>
              <a:rPr lang="en-US" sz="3200" i="1" dirty="0" smtClean="0">
                <a:solidFill>
                  <a:schemeClr val="bg1"/>
                </a:solidFill>
              </a:rPr>
              <a:t>Romans </a:t>
            </a:r>
            <a:r>
              <a:rPr lang="en-US" sz="3200" i="1" dirty="0" smtClean="0">
                <a:solidFill>
                  <a:schemeClr val="bg1"/>
                </a:solidFill>
              </a:rPr>
              <a:t>10:8-15</a:t>
            </a:r>
            <a:endParaRPr lang="en-US" sz="3200" i="1" dirty="0" smtClean="0">
              <a:solidFill>
                <a:schemeClr val="bg1"/>
              </a:solidFill>
            </a:endParaRPr>
          </a:p>
          <a:p>
            <a:r>
              <a:rPr lang="en-US" sz="3200" i="1" dirty="0" smtClean="0">
                <a:solidFill>
                  <a:schemeClr val="bg1"/>
                </a:solidFill>
              </a:rPr>
              <a:t>12 For there is no distinction between Jew and Greek, for the same Lord over all is rich to all who call upon Him. </a:t>
            </a:r>
          </a:p>
          <a:p>
            <a:r>
              <a:rPr lang="en-US" sz="3200" i="1" dirty="0" smtClean="0">
                <a:solidFill>
                  <a:schemeClr val="bg1"/>
                </a:solidFill>
              </a:rPr>
              <a:t>13 For "WHOEVER CALLS ON THE NAME OF THE LORD SHALL BE SAVED</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3, People will not know the truth unless someone tells them</a:t>
            </a:r>
          </a:p>
        </p:txBody>
      </p:sp>
      <p:sp>
        <p:nvSpPr>
          <p:cNvPr id="3" name="TextBox 2"/>
          <p:cNvSpPr txBox="1"/>
          <p:nvPr/>
        </p:nvSpPr>
        <p:spPr>
          <a:xfrm>
            <a:off x="0" y="3429000"/>
            <a:ext cx="9144000" cy="2554545"/>
          </a:xfrm>
          <a:prstGeom prst="rect">
            <a:avLst/>
          </a:prstGeom>
          <a:noFill/>
        </p:spPr>
        <p:txBody>
          <a:bodyPr wrap="square" rtlCol="0">
            <a:spAutoFit/>
          </a:bodyPr>
          <a:lstStyle/>
          <a:p>
            <a:r>
              <a:rPr lang="en-US" sz="3200" i="1" dirty="0" smtClean="0">
                <a:solidFill>
                  <a:schemeClr val="bg1"/>
                </a:solidFill>
              </a:rPr>
              <a:t>Romans </a:t>
            </a:r>
            <a:r>
              <a:rPr lang="en-US" sz="3200" i="1" dirty="0" smtClean="0">
                <a:solidFill>
                  <a:schemeClr val="bg1"/>
                </a:solidFill>
              </a:rPr>
              <a:t>10:8-15</a:t>
            </a:r>
            <a:endParaRPr lang="en-US" sz="3200" i="1" dirty="0" smtClean="0">
              <a:solidFill>
                <a:schemeClr val="bg1"/>
              </a:solidFill>
            </a:endParaRPr>
          </a:p>
          <a:p>
            <a:r>
              <a:rPr lang="en-US" sz="3200" i="1" dirty="0" smtClean="0">
                <a:solidFill>
                  <a:schemeClr val="bg1"/>
                </a:solidFill>
              </a:rPr>
              <a:t>14 How then shall they call on Him in whom they have not believed? And how shall they believe in Him of whom they have not heard? And how shall they hear without a preacher?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569660"/>
          </a:xfrm>
          <a:prstGeom prst="rect">
            <a:avLst/>
          </a:prstGeom>
          <a:noFill/>
        </p:spPr>
        <p:txBody>
          <a:bodyPr wrap="square" rtlCol="0">
            <a:spAutoFit/>
          </a:bodyPr>
          <a:lstStyle/>
          <a:p>
            <a:r>
              <a:rPr lang="en-US" sz="3200" dirty="0" smtClean="0">
                <a:solidFill>
                  <a:srgbClr val="FFC000"/>
                </a:solidFill>
              </a:rPr>
              <a:t>NECESSITY</a:t>
            </a:r>
          </a:p>
          <a:p>
            <a:r>
              <a:rPr lang="en-US" sz="3200" dirty="0" smtClean="0">
                <a:solidFill>
                  <a:srgbClr val="FFC000"/>
                </a:solidFill>
              </a:rPr>
              <a:t>3, People will not know the truth unless someone tells them</a:t>
            </a:r>
          </a:p>
        </p:txBody>
      </p:sp>
      <p:sp>
        <p:nvSpPr>
          <p:cNvPr id="3" name="TextBox 2"/>
          <p:cNvSpPr txBox="1"/>
          <p:nvPr/>
        </p:nvSpPr>
        <p:spPr>
          <a:xfrm>
            <a:off x="0" y="3429000"/>
            <a:ext cx="9144000" cy="2554545"/>
          </a:xfrm>
          <a:prstGeom prst="rect">
            <a:avLst/>
          </a:prstGeom>
          <a:noFill/>
        </p:spPr>
        <p:txBody>
          <a:bodyPr wrap="square" rtlCol="0">
            <a:spAutoFit/>
          </a:bodyPr>
          <a:lstStyle/>
          <a:p>
            <a:r>
              <a:rPr lang="en-US" sz="3200" i="1" dirty="0" smtClean="0">
                <a:solidFill>
                  <a:schemeClr val="bg1"/>
                </a:solidFill>
              </a:rPr>
              <a:t>Romans </a:t>
            </a:r>
            <a:r>
              <a:rPr lang="en-US" sz="3200" i="1" dirty="0" smtClean="0">
                <a:solidFill>
                  <a:schemeClr val="bg1"/>
                </a:solidFill>
              </a:rPr>
              <a:t>10:8-15</a:t>
            </a:r>
            <a:endParaRPr lang="en-US" sz="3200" i="1" dirty="0" smtClean="0">
              <a:solidFill>
                <a:schemeClr val="bg1"/>
              </a:solidFill>
            </a:endParaRPr>
          </a:p>
          <a:p>
            <a:r>
              <a:rPr lang="en-US" sz="3200" i="1" dirty="0" smtClean="0">
                <a:solidFill>
                  <a:schemeClr val="bg1"/>
                </a:solidFill>
              </a:rPr>
              <a:t>15 And how shall they preach unless they are sent? As it is written: "HOW BEAUTIFUL ARE THE FEET OF THOSE WHO PREACH THE GOSPEL OF PEACE, WHO BRING GLAD TIDINGS OF GOOD THINGS!"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308324"/>
          </a:xfrm>
          <a:prstGeom prst="rect">
            <a:avLst/>
          </a:prstGeom>
          <a:noFill/>
        </p:spPr>
        <p:txBody>
          <a:bodyPr wrap="square" rtlCol="0">
            <a:spAutoFit/>
          </a:bodyPr>
          <a:lstStyle/>
          <a:p>
            <a:pPr algn="ctr"/>
            <a:r>
              <a:rPr lang="en-US" sz="3600" dirty="0" smtClean="0">
                <a:solidFill>
                  <a:srgbClr val="FFC000"/>
                </a:solidFill>
              </a:rPr>
              <a:t>URGENCY</a:t>
            </a:r>
          </a:p>
          <a:p>
            <a:pPr algn="ctr"/>
            <a:endParaRPr lang="en-US" sz="3600" dirty="0" smtClean="0">
              <a:solidFill>
                <a:srgbClr val="FFC000"/>
              </a:solidFill>
            </a:endParaRPr>
          </a:p>
          <a:p>
            <a:pPr algn="ctr"/>
            <a:r>
              <a:rPr lang="en-US" sz="3600" dirty="0" smtClean="0">
                <a:solidFill>
                  <a:srgbClr val="FFC000"/>
                </a:solidFill>
              </a:rPr>
              <a:t>#1, People are perishing </a:t>
            </a:r>
            <a:endParaRPr lang="en-US" sz="3600" dirty="0" smtClean="0">
              <a:solidFill>
                <a:srgbClr val="FFC000"/>
              </a:solidFill>
            </a:endParaRPr>
          </a:p>
          <a:p>
            <a:pPr algn="ctr"/>
            <a:r>
              <a:rPr lang="en-US" sz="3600" dirty="0" smtClean="0">
                <a:solidFill>
                  <a:srgbClr val="FFC000"/>
                </a:solidFill>
              </a:rPr>
              <a:t>and </a:t>
            </a:r>
            <a:r>
              <a:rPr lang="en-US" sz="3600" dirty="0" smtClean="0">
                <a:solidFill>
                  <a:srgbClr val="FFC000"/>
                </a:solidFill>
              </a:rPr>
              <a:t>they don't know it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077218"/>
          </a:xfrm>
          <a:prstGeom prst="rect">
            <a:avLst/>
          </a:prstGeom>
          <a:noFill/>
        </p:spPr>
        <p:txBody>
          <a:bodyPr wrap="square" rtlCol="0">
            <a:spAutoFit/>
          </a:bodyPr>
          <a:lstStyle/>
          <a:p>
            <a:r>
              <a:rPr lang="en-US" sz="3200" dirty="0" smtClean="0">
                <a:solidFill>
                  <a:srgbClr val="FFC000"/>
                </a:solidFill>
              </a:rPr>
              <a:t>URGENCY</a:t>
            </a:r>
            <a:endParaRPr lang="en-US" sz="3200" dirty="0" smtClean="0">
              <a:solidFill>
                <a:srgbClr val="FFC000"/>
              </a:solidFill>
            </a:endParaRPr>
          </a:p>
          <a:p>
            <a:r>
              <a:rPr lang="en-US" sz="3200" dirty="0" smtClean="0">
                <a:solidFill>
                  <a:srgbClr val="FFC000"/>
                </a:solidFill>
              </a:rPr>
              <a:t>#1, People are perishing and they don't know it</a:t>
            </a:r>
          </a:p>
        </p:txBody>
      </p:sp>
      <p:sp>
        <p:nvSpPr>
          <p:cNvPr id="3" name="TextBox 2"/>
          <p:cNvSpPr txBox="1"/>
          <p:nvPr/>
        </p:nvSpPr>
        <p:spPr>
          <a:xfrm>
            <a:off x="0" y="3048000"/>
            <a:ext cx="9144000" cy="3539430"/>
          </a:xfrm>
          <a:prstGeom prst="rect">
            <a:avLst/>
          </a:prstGeom>
          <a:noFill/>
        </p:spPr>
        <p:txBody>
          <a:bodyPr wrap="square" rtlCol="0">
            <a:spAutoFit/>
          </a:bodyPr>
          <a:lstStyle/>
          <a:p>
            <a:r>
              <a:rPr lang="en-US" sz="3200" i="1" dirty="0" smtClean="0">
                <a:solidFill>
                  <a:schemeClr val="bg1"/>
                </a:solidFill>
              </a:rPr>
              <a:t>2 Corinthians 4:3-4</a:t>
            </a:r>
          </a:p>
          <a:p>
            <a:r>
              <a:rPr lang="en-US" sz="3200" i="1" dirty="0" smtClean="0">
                <a:solidFill>
                  <a:schemeClr val="bg1"/>
                </a:solidFill>
              </a:rPr>
              <a:t>3 But even if our gospel is veiled, it is veiled to those who are perishing, </a:t>
            </a:r>
          </a:p>
          <a:p>
            <a:r>
              <a:rPr lang="en-US" sz="3200" i="1" dirty="0" smtClean="0">
                <a:solidFill>
                  <a:schemeClr val="bg1"/>
                </a:solidFill>
              </a:rPr>
              <a:t>4 whose minds the god of this age has blinded, who do not believe, lest the light of the gospel of the glory of Christ, who is the image of God, should shine on them.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077218"/>
          </a:xfrm>
          <a:prstGeom prst="rect">
            <a:avLst/>
          </a:prstGeom>
          <a:noFill/>
        </p:spPr>
        <p:txBody>
          <a:bodyPr wrap="square" rtlCol="0">
            <a:spAutoFit/>
          </a:bodyPr>
          <a:lstStyle/>
          <a:p>
            <a:r>
              <a:rPr lang="en-US" sz="3200" dirty="0" smtClean="0">
                <a:solidFill>
                  <a:srgbClr val="FFC000"/>
                </a:solidFill>
              </a:rPr>
              <a:t>URGENCY</a:t>
            </a:r>
            <a:endParaRPr lang="en-US" sz="3200" dirty="0" smtClean="0">
              <a:solidFill>
                <a:srgbClr val="FFC000"/>
              </a:solidFill>
            </a:endParaRPr>
          </a:p>
          <a:p>
            <a:r>
              <a:rPr lang="en-US" sz="3200" dirty="0" smtClean="0">
                <a:solidFill>
                  <a:srgbClr val="FFC000"/>
                </a:solidFill>
              </a:rPr>
              <a:t>#1, People are perishing and they don't know it</a:t>
            </a:r>
          </a:p>
        </p:txBody>
      </p:sp>
      <p:sp>
        <p:nvSpPr>
          <p:cNvPr id="3" name="TextBox 2"/>
          <p:cNvSpPr txBox="1"/>
          <p:nvPr/>
        </p:nvSpPr>
        <p:spPr>
          <a:xfrm>
            <a:off x="0" y="3048000"/>
            <a:ext cx="9144000" cy="1569660"/>
          </a:xfrm>
          <a:prstGeom prst="rect">
            <a:avLst/>
          </a:prstGeom>
          <a:noFill/>
        </p:spPr>
        <p:txBody>
          <a:bodyPr wrap="square" rtlCol="0">
            <a:spAutoFit/>
          </a:bodyPr>
          <a:lstStyle/>
          <a:p>
            <a:r>
              <a:rPr lang="en-US" sz="3200" i="1" dirty="0" smtClean="0">
                <a:solidFill>
                  <a:schemeClr val="bg1"/>
                </a:solidFill>
              </a:rPr>
              <a:t>Hebrews 9:27</a:t>
            </a:r>
          </a:p>
          <a:p>
            <a:r>
              <a:rPr lang="en-US" sz="3200" i="1" dirty="0" smtClean="0">
                <a:solidFill>
                  <a:schemeClr val="bg1"/>
                </a:solidFill>
              </a:rPr>
              <a:t>And as it is appointed for men to die once, but after this the judgment,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077218"/>
          </a:xfrm>
          <a:prstGeom prst="rect">
            <a:avLst/>
          </a:prstGeom>
          <a:noFill/>
        </p:spPr>
        <p:txBody>
          <a:bodyPr wrap="square" rtlCol="0">
            <a:spAutoFit/>
          </a:bodyPr>
          <a:lstStyle/>
          <a:p>
            <a:r>
              <a:rPr lang="en-US" sz="3200" dirty="0" smtClean="0">
                <a:solidFill>
                  <a:srgbClr val="FFC000"/>
                </a:solidFill>
              </a:rPr>
              <a:t>URGENCY</a:t>
            </a:r>
            <a:endParaRPr lang="en-US" sz="3200" dirty="0" smtClean="0">
              <a:solidFill>
                <a:srgbClr val="FFC000"/>
              </a:solidFill>
            </a:endParaRPr>
          </a:p>
          <a:p>
            <a:r>
              <a:rPr lang="en-US" sz="3200" dirty="0" smtClean="0">
                <a:solidFill>
                  <a:srgbClr val="FFC000"/>
                </a:solidFill>
              </a:rPr>
              <a:t>#2, Time is running out</a:t>
            </a:r>
          </a:p>
        </p:txBody>
      </p:sp>
      <p:sp>
        <p:nvSpPr>
          <p:cNvPr id="3" name="TextBox 2"/>
          <p:cNvSpPr txBox="1"/>
          <p:nvPr/>
        </p:nvSpPr>
        <p:spPr>
          <a:xfrm>
            <a:off x="0" y="3048000"/>
            <a:ext cx="9144000" cy="2062103"/>
          </a:xfrm>
          <a:prstGeom prst="rect">
            <a:avLst/>
          </a:prstGeom>
          <a:noFill/>
        </p:spPr>
        <p:txBody>
          <a:bodyPr wrap="square" rtlCol="0">
            <a:spAutoFit/>
          </a:bodyPr>
          <a:lstStyle/>
          <a:p>
            <a:r>
              <a:rPr lang="en-US" sz="3200" i="1" dirty="0" smtClean="0">
                <a:solidFill>
                  <a:schemeClr val="bg1"/>
                </a:solidFill>
              </a:rPr>
              <a:t>Matthew 24:14  </a:t>
            </a:r>
          </a:p>
          <a:p>
            <a:r>
              <a:rPr lang="en-US" sz="3200" i="1" dirty="0" smtClean="0">
                <a:solidFill>
                  <a:schemeClr val="bg1"/>
                </a:solidFill>
              </a:rPr>
              <a:t>And this gospel of the kingdom will be preached in all the world as a witness to all the nations, and then the end will come.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1077218"/>
          </a:xfrm>
          <a:prstGeom prst="rect">
            <a:avLst/>
          </a:prstGeom>
          <a:noFill/>
        </p:spPr>
        <p:txBody>
          <a:bodyPr wrap="square" rtlCol="0">
            <a:spAutoFit/>
          </a:bodyPr>
          <a:lstStyle/>
          <a:p>
            <a:r>
              <a:rPr lang="en-US" sz="3200" dirty="0" smtClean="0">
                <a:solidFill>
                  <a:srgbClr val="FFC000"/>
                </a:solidFill>
              </a:rPr>
              <a:t>URGENCY</a:t>
            </a:r>
            <a:endParaRPr lang="en-US" sz="3200" dirty="0" smtClean="0">
              <a:solidFill>
                <a:srgbClr val="FFC000"/>
              </a:solidFill>
            </a:endParaRPr>
          </a:p>
          <a:p>
            <a:r>
              <a:rPr lang="en-US" sz="3200" dirty="0" smtClean="0">
                <a:solidFill>
                  <a:srgbClr val="FFC000"/>
                </a:solidFill>
              </a:rPr>
              <a:t>#2, Time is running out</a:t>
            </a:r>
          </a:p>
        </p:txBody>
      </p:sp>
      <p:sp>
        <p:nvSpPr>
          <p:cNvPr id="3" name="TextBox 2"/>
          <p:cNvSpPr txBox="1"/>
          <p:nvPr/>
        </p:nvSpPr>
        <p:spPr>
          <a:xfrm>
            <a:off x="0" y="3048000"/>
            <a:ext cx="9144000" cy="3046988"/>
          </a:xfrm>
          <a:prstGeom prst="rect">
            <a:avLst/>
          </a:prstGeom>
          <a:noFill/>
        </p:spPr>
        <p:txBody>
          <a:bodyPr wrap="square" rtlCol="0">
            <a:spAutoFit/>
          </a:bodyPr>
          <a:lstStyle/>
          <a:p>
            <a:r>
              <a:rPr lang="en-US" sz="3200" i="1" dirty="0" smtClean="0">
                <a:solidFill>
                  <a:schemeClr val="bg1"/>
                </a:solidFill>
              </a:rPr>
              <a:t>James 5:19-20</a:t>
            </a:r>
          </a:p>
          <a:p>
            <a:r>
              <a:rPr lang="en-US" sz="3200" i="1" dirty="0" smtClean="0">
                <a:solidFill>
                  <a:schemeClr val="bg1"/>
                </a:solidFill>
              </a:rPr>
              <a:t>19 Brethren, if anyone among you wanders from the truth, and someone turns him back, </a:t>
            </a:r>
          </a:p>
          <a:p>
            <a:r>
              <a:rPr lang="en-US" sz="3200" i="1" dirty="0" smtClean="0">
                <a:solidFill>
                  <a:schemeClr val="bg1"/>
                </a:solidFill>
              </a:rPr>
              <a:t>20 let him know that he who turns a sinner from the error of his way will save a soul from death and cover a multitude of sins.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584775"/>
          </a:xfrm>
          <a:prstGeom prst="rect">
            <a:avLst/>
          </a:prstGeom>
          <a:noFill/>
        </p:spPr>
        <p:txBody>
          <a:bodyPr wrap="square" rtlCol="0">
            <a:spAutoFit/>
          </a:bodyPr>
          <a:lstStyle/>
          <a:p>
            <a:pPr algn="ctr"/>
            <a:r>
              <a:rPr lang="en-US" sz="3200" dirty="0" smtClean="0">
                <a:solidFill>
                  <a:srgbClr val="FFC000"/>
                </a:solidFill>
              </a:rPr>
              <a:t>DON’T BE ASHAMED</a:t>
            </a:r>
            <a:endParaRPr lang="en-US" sz="3200" dirty="0" smtClean="0">
              <a:solidFill>
                <a:srgbClr val="FFC000"/>
              </a:solidFill>
            </a:endParaRPr>
          </a:p>
        </p:txBody>
      </p:sp>
      <p:sp>
        <p:nvSpPr>
          <p:cNvPr id="3" name="TextBox 2"/>
          <p:cNvSpPr txBox="1"/>
          <p:nvPr/>
        </p:nvSpPr>
        <p:spPr>
          <a:xfrm>
            <a:off x="0" y="3048000"/>
            <a:ext cx="9144000" cy="2062103"/>
          </a:xfrm>
          <a:prstGeom prst="rect">
            <a:avLst/>
          </a:prstGeom>
          <a:noFill/>
        </p:spPr>
        <p:txBody>
          <a:bodyPr wrap="square" rtlCol="0">
            <a:spAutoFit/>
          </a:bodyPr>
          <a:lstStyle/>
          <a:p>
            <a:r>
              <a:rPr lang="en-US" sz="3200" i="1" dirty="0" smtClean="0">
                <a:solidFill>
                  <a:schemeClr val="bg1"/>
                </a:solidFill>
              </a:rPr>
              <a:t>Romans 1:16</a:t>
            </a:r>
          </a:p>
          <a:p>
            <a:r>
              <a:rPr lang="en-US" sz="3200" i="1" dirty="0" smtClean="0">
                <a:solidFill>
                  <a:schemeClr val="bg1"/>
                </a:solidFill>
              </a:rPr>
              <a:t>For I am not ashamed of the gospel of Christ, for it is the power of God to salvation for everyone who believes, for the Jew first and also for the Greek.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584775"/>
          </a:xfrm>
          <a:prstGeom prst="rect">
            <a:avLst/>
          </a:prstGeom>
          <a:noFill/>
        </p:spPr>
        <p:txBody>
          <a:bodyPr wrap="square" rtlCol="0">
            <a:spAutoFit/>
          </a:bodyPr>
          <a:lstStyle/>
          <a:p>
            <a:pPr algn="ctr"/>
            <a:r>
              <a:rPr lang="en-US" sz="3200" dirty="0" smtClean="0">
                <a:solidFill>
                  <a:srgbClr val="FFC000"/>
                </a:solidFill>
              </a:rPr>
              <a:t>LET’S TAKE UP OUR RESPONSIBILITY</a:t>
            </a:r>
            <a:endParaRPr lang="en-US" sz="3200" dirty="0" smtClean="0">
              <a:solidFill>
                <a:srgbClr val="FFC000"/>
              </a:solidFill>
            </a:endParaRPr>
          </a:p>
        </p:txBody>
      </p:sp>
      <p:sp>
        <p:nvSpPr>
          <p:cNvPr id="3" name="TextBox 2"/>
          <p:cNvSpPr txBox="1"/>
          <p:nvPr/>
        </p:nvSpPr>
        <p:spPr>
          <a:xfrm>
            <a:off x="0" y="3048000"/>
            <a:ext cx="9144000" cy="2062103"/>
          </a:xfrm>
          <a:prstGeom prst="rect">
            <a:avLst/>
          </a:prstGeom>
          <a:noFill/>
        </p:spPr>
        <p:txBody>
          <a:bodyPr wrap="square" rtlCol="0">
            <a:spAutoFit/>
          </a:bodyPr>
          <a:lstStyle/>
          <a:p>
            <a:r>
              <a:rPr lang="en-US" sz="3200" i="1" dirty="0" smtClean="0">
                <a:solidFill>
                  <a:schemeClr val="bg1"/>
                </a:solidFill>
              </a:rPr>
              <a:t>1 Corinthians 9:16</a:t>
            </a:r>
          </a:p>
          <a:p>
            <a:r>
              <a:rPr lang="en-US" sz="3200" i="1" dirty="0" smtClean="0">
                <a:solidFill>
                  <a:schemeClr val="bg1"/>
                </a:solidFill>
              </a:rPr>
              <a:t>For if I preach the gospel, I have nothing to boast of, for necessity is laid upon me; yes, woe is me if I do not preach the gospel!</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Luke </a:t>
            </a:r>
            <a:r>
              <a:rPr lang="en-US" sz="3200" i="1" dirty="0" smtClean="0">
                <a:solidFill>
                  <a:schemeClr val="bg1"/>
                </a:solidFill>
              </a:rPr>
              <a:t>24:36-49</a:t>
            </a:r>
            <a:endParaRPr lang="en-US" sz="3200" i="1" dirty="0" smtClean="0">
              <a:solidFill>
                <a:schemeClr val="bg1"/>
              </a:solidFill>
            </a:endParaRPr>
          </a:p>
          <a:p>
            <a:r>
              <a:rPr lang="en-US" sz="3200" i="1" dirty="0" smtClean="0">
                <a:solidFill>
                  <a:schemeClr val="bg1"/>
                </a:solidFill>
              </a:rPr>
              <a:t>39 Behold My hands and My feet, that it is I Myself. Handle Me and see, for a spirit does not have flesh and bones as you see I have." </a:t>
            </a:r>
          </a:p>
          <a:p>
            <a:r>
              <a:rPr lang="en-US" sz="3200" i="1" dirty="0" smtClean="0">
                <a:solidFill>
                  <a:schemeClr val="bg1"/>
                </a:solidFill>
              </a:rPr>
              <a:t>40 When He had said this, He showed them His hands and His feet. </a:t>
            </a:r>
          </a:p>
          <a:p>
            <a:r>
              <a:rPr lang="en-US" sz="3200" i="1" dirty="0" smtClean="0">
                <a:solidFill>
                  <a:schemeClr val="bg1"/>
                </a:solidFill>
              </a:rPr>
              <a:t>41 But while they still did not believe for joy, and marveled, He said to them, "Have you any food here?"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48000"/>
            <a:ext cx="9144000" cy="2308324"/>
          </a:xfrm>
          <a:prstGeom prst="rect">
            <a:avLst/>
          </a:prstGeom>
          <a:noFill/>
        </p:spPr>
        <p:txBody>
          <a:bodyPr wrap="square" rtlCol="0">
            <a:spAutoFit/>
          </a:bodyPr>
          <a:lstStyle/>
          <a:p>
            <a:r>
              <a:rPr lang="en-US" sz="3600" dirty="0" smtClean="0">
                <a:solidFill>
                  <a:schemeClr val="bg1"/>
                </a:solidFill>
              </a:rPr>
              <a:t>Coming up in the next few </a:t>
            </a:r>
            <a:r>
              <a:rPr lang="en-US" sz="3600" dirty="0" smtClean="0">
                <a:solidFill>
                  <a:schemeClr val="bg1"/>
                </a:solidFill>
              </a:rPr>
              <a:t>weeks:</a:t>
            </a:r>
          </a:p>
          <a:p>
            <a:pPr lvl="2"/>
            <a:r>
              <a:rPr lang="en-US" sz="3600" dirty="0" smtClean="0">
                <a:solidFill>
                  <a:schemeClr val="bg1"/>
                </a:solidFill>
              </a:rPr>
              <a:t>Overcoming </a:t>
            </a:r>
            <a:r>
              <a:rPr lang="en-US" sz="3600" dirty="0" smtClean="0">
                <a:solidFill>
                  <a:schemeClr val="bg1"/>
                </a:solidFill>
              </a:rPr>
              <a:t>Inhibitions</a:t>
            </a:r>
          </a:p>
          <a:p>
            <a:pPr lvl="2"/>
            <a:r>
              <a:rPr lang="en-US" sz="3600" dirty="0" smtClean="0">
                <a:solidFill>
                  <a:schemeClr val="bg1"/>
                </a:solidFill>
              </a:rPr>
              <a:t>Simple Strategies</a:t>
            </a:r>
          </a:p>
          <a:p>
            <a:pPr lvl="2"/>
            <a:r>
              <a:rPr lang="en-US" sz="3600" dirty="0" smtClean="0">
                <a:solidFill>
                  <a:schemeClr val="bg1"/>
                </a:solidFill>
              </a:rPr>
              <a:t>Nurturing &amp; </a:t>
            </a:r>
            <a:r>
              <a:rPr lang="en-US" sz="3600" dirty="0" err="1" smtClean="0">
                <a:solidFill>
                  <a:schemeClr val="bg1"/>
                </a:solidFill>
              </a:rPr>
              <a:t>Discipling</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Luke </a:t>
            </a:r>
            <a:r>
              <a:rPr lang="en-US" sz="3200" i="1" dirty="0" smtClean="0">
                <a:solidFill>
                  <a:schemeClr val="bg1"/>
                </a:solidFill>
              </a:rPr>
              <a:t>24:36-49</a:t>
            </a:r>
            <a:endParaRPr lang="en-US" sz="3200" i="1" dirty="0" smtClean="0">
              <a:solidFill>
                <a:schemeClr val="bg1"/>
              </a:solidFill>
            </a:endParaRPr>
          </a:p>
          <a:p>
            <a:r>
              <a:rPr lang="en-US" sz="3200" i="1" dirty="0" smtClean="0">
                <a:solidFill>
                  <a:schemeClr val="bg1"/>
                </a:solidFill>
              </a:rPr>
              <a:t>42 So they gave Him a piece of a broiled fish and some honeycomb. </a:t>
            </a:r>
          </a:p>
          <a:p>
            <a:r>
              <a:rPr lang="en-US" sz="3200" i="1" dirty="0" smtClean="0">
                <a:solidFill>
                  <a:schemeClr val="bg1"/>
                </a:solidFill>
              </a:rPr>
              <a:t>43 And He took it and ate in their presence. </a:t>
            </a:r>
          </a:p>
          <a:p>
            <a:r>
              <a:rPr lang="en-US" sz="3200" i="1" dirty="0" smtClean="0">
                <a:solidFill>
                  <a:schemeClr val="bg1"/>
                </a:solidFill>
              </a:rPr>
              <a:t>44 Then He said to them, "These are the words which I spoke to you while I was still with you, that all things must be fulfilled which were written in the Law of Moses and the Prophets and the Psalms concerning Me</a:t>
            </a:r>
            <a:r>
              <a:rPr lang="en-US" sz="3200" i="1" dirty="0" smtClean="0">
                <a:solidFill>
                  <a:schemeClr val="bg1"/>
                </a:solidFill>
              </a:rPr>
              <a:t>."</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3046988"/>
          </a:xfrm>
          <a:prstGeom prst="rect">
            <a:avLst/>
          </a:prstGeom>
          <a:noFill/>
        </p:spPr>
        <p:txBody>
          <a:bodyPr wrap="square" rtlCol="0">
            <a:spAutoFit/>
          </a:bodyPr>
          <a:lstStyle/>
          <a:p>
            <a:r>
              <a:rPr lang="en-US" sz="3200" i="1" dirty="0" smtClean="0">
                <a:solidFill>
                  <a:schemeClr val="bg1"/>
                </a:solidFill>
              </a:rPr>
              <a:t>Luke </a:t>
            </a:r>
            <a:r>
              <a:rPr lang="en-US" sz="3200" i="1" dirty="0" smtClean="0">
                <a:solidFill>
                  <a:schemeClr val="bg1"/>
                </a:solidFill>
              </a:rPr>
              <a:t>24:36-49</a:t>
            </a:r>
            <a:endParaRPr lang="en-US" sz="3200" i="1" dirty="0" smtClean="0">
              <a:solidFill>
                <a:schemeClr val="bg1"/>
              </a:solidFill>
            </a:endParaRPr>
          </a:p>
          <a:p>
            <a:r>
              <a:rPr lang="en-US" sz="3200" i="1" dirty="0" smtClean="0">
                <a:solidFill>
                  <a:schemeClr val="bg1"/>
                </a:solidFill>
              </a:rPr>
              <a:t>45 And He opened their understanding, that they might comprehend the Scriptures. </a:t>
            </a:r>
          </a:p>
          <a:p>
            <a:r>
              <a:rPr lang="en-US" sz="3200" i="1" dirty="0" smtClean="0">
                <a:solidFill>
                  <a:schemeClr val="bg1"/>
                </a:solidFill>
              </a:rPr>
              <a:t>46 Then He said to them, "Thus it is written, and thus it was necessary for the Christ to suffer and to rise from the dead the third day,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Luke </a:t>
            </a:r>
            <a:r>
              <a:rPr lang="en-US" sz="3200" i="1" dirty="0" smtClean="0">
                <a:solidFill>
                  <a:schemeClr val="bg1"/>
                </a:solidFill>
              </a:rPr>
              <a:t>24:36-49</a:t>
            </a:r>
          </a:p>
          <a:p>
            <a:r>
              <a:rPr lang="en-US" sz="3200" i="1" dirty="0" smtClean="0">
                <a:solidFill>
                  <a:schemeClr val="bg1"/>
                </a:solidFill>
              </a:rPr>
              <a:t>47 and that repentance and remission of sins should be preached in His name to all nations, beginning at Jerusalem. </a:t>
            </a:r>
          </a:p>
          <a:p>
            <a:r>
              <a:rPr lang="en-US" sz="3200" i="1" dirty="0" smtClean="0">
                <a:solidFill>
                  <a:schemeClr val="bg1"/>
                </a:solidFill>
              </a:rPr>
              <a:t>48 And you are witnesses of these things. </a:t>
            </a:r>
          </a:p>
          <a:p>
            <a:r>
              <a:rPr lang="en-US" sz="3200" i="1" dirty="0" smtClean="0">
                <a:solidFill>
                  <a:schemeClr val="bg1"/>
                </a:solidFill>
              </a:rPr>
              <a:t>49 Behold, I send the Promise of My Father upon you; but tarry in the city of Jerusalem until you are endued with power from on high."</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Luke 24:36-49</a:t>
            </a:r>
          </a:p>
          <a:p>
            <a:r>
              <a:rPr lang="en-US" sz="3200" i="1" dirty="0" smtClean="0">
                <a:solidFill>
                  <a:schemeClr val="bg1"/>
                </a:solidFill>
              </a:rPr>
              <a:t>47 and that repentance and remission of sins should be preached in His name to all nations, beginning at Jerusalem. </a:t>
            </a:r>
          </a:p>
          <a:p>
            <a:r>
              <a:rPr lang="en-US" sz="3200" i="1" dirty="0" smtClean="0">
                <a:solidFill>
                  <a:schemeClr val="bg1"/>
                </a:solidFill>
              </a:rPr>
              <a:t>48 And you are witnesses of these things. </a:t>
            </a:r>
          </a:p>
          <a:p>
            <a:r>
              <a:rPr lang="en-US" sz="3200" i="1" dirty="0" smtClean="0">
                <a:solidFill>
                  <a:schemeClr val="bg1"/>
                </a:solidFill>
              </a:rPr>
              <a:t>49 Behold, I send the Promise of My Father upon you; but tarry in the city of Jerusalem until you are endued with power from on high."</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41242"/>
            <a:ext cx="9144000" cy="5016758"/>
          </a:xfrm>
          <a:prstGeom prst="rect">
            <a:avLst/>
          </a:prstGeom>
          <a:noFill/>
        </p:spPr>
        <p:txBody>
          <a:bodyPr wrap="square" rtlCol="0">
            <a:spAutoFit/>
          </a:bodyPr>
          <a:lstStyle/>
          <a:p>
            <a:r>
              <a:rPr lang="en-US" sz="3200" i="1" dirty="0" smtClean="0">
                <a:solidFill>
                  <a:schemeClr val="bg1"/>
                </a:solidFill>
              </a:rPr>
              <a:t>Matthew 28:18-20</a:t>
            </a:r>
          </a:p>
          <a:p>
            <a:r>
              <a:rPr lang="en-US" sz="3200" i="1" dirty="0" smtClean="0">
                <a:solidFill>
                  <a:schemeClr val="bg1"/>
                </a:solidFill>
              </a:rPr>
              <a:t>18 And Jesus came and spoke to them, saying, "All authority has been given to Me in heaven and on earth. </a:t>
            </a:r>
          </a:p>
          <a:p>
            <a:r>
              <a:rPr lang="en-US" sz="3200" i="1" dirty="0" smtClean="0">
                <a:solidFill>
                  <a:schemeClr val="bg1"/>
                </a:solidFill>
              </a:rPr>
              <a:t>19 Go therefore and make disciples of all the nations, baptizing them in the name of the Father and of the Son and of the Holy Spirit, </a:t>
            </a:r>
          </a:p>
          <a:p>
            <a:r>
              <a:rPr lang="en-US" sz="3200" i="1" dirty="0" smtClean="0">
                <a:solidFill>
                  <a:schemeClr val="bg1"/>
                </a:solidFill>
              </a:rPr>
              <a:t>20 teaching them to observe all things that I have commanded you; and lo, I am with you always, even to the end of the age." Amen.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41242"/>
            <a:ext cx="9144000" cy="4031873"/>
          </a:xfrm>
          <a:prstGeom prst="rect">
            <a:avLst/>
          </a:prstGeom>
          <a:noFill/>
        </p:spPr>
        <p:txBody>
          <a:bodyPr wrap="square" rtlCol="0">
            <a:spAutoFit/>
          </a:bodyPr>
          <a:lstStyle/>
          <a:p>
            <a:r>
              <a:rPr lang="en-US" sz="3200" i="1" dirty="0" smtClean="0">
                <a:solidFill>
                  <a:schemeClr val="bg1"/>
                </a:solidFill>
              </a:rPr>
              <a:t>Luke 24:46-48</a:t>
            </a:r>
          </a:p>
          <a:p>
            <a:r>
              <a:rPr lang="en-US" sz="3200" i="1" dirty="0" smtClean="0">
                <a:solidFill>
                  <a:schemeClr val="bg1"/>
                </a:solidFill>
              </a:rPr>
              <a:t>46 Then He said to them, "Thus it is written, and thus it was necessary for the Christ to suffer and to rise from the dead the third day, </a:t>
            </a:r>
          </a:p>
          <a:p>
            <a:r>
              <a:rPr lang="en-US" sz="3200" i="1" dirty="0" smtClean="0">
                <a:solidFill>
                  <a:schemeClr val="bg1"/>
                </a:solidFill>
              </a:rPr>
              <a:t>47 and that repentance and remission of sins should be preached in His name to all nations, beginning at Jerusalem. </a:t>
            </a:r>
          </a:p>
          <a:p>
            <a:r>
              <a:rPr lang="en-US" sz="3200" i="1" dirty="0" smtClean="0">
                <a:solidFill>
                  <a:schemeClr val="bg1"/>
                </a:solidFill>
              </a:rPr>
              <a:t>48 And you are witnesses of these things.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1420</Words>
  <Application>Microsoft Office PowerPoint</Application>
  <PresentationFormat>On-screen Show (4:3)</PresentationFormat>
  <Paragraphs>120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20</cp:revision>
  <dcterms:created xsi:type="dcterms:W3CDTF">2006-08-16T00:00:00Z</dcterms:created>
  <dcterms:modified xsi:type="dcterms:W3CDTF">2018-02-04T01:16:46Z</dcterms:modified>
</cp:coreProperties>
</file>