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2018-02-11-Lifestyle-Evangelism-Part-2-Overcoming-Inhibitions-Ppt-Header.jpg"/>
          <p:cNvPicPr>
            <a:picLocks noChangeAspect="1"/>
          </p:cNvPicPr>
          <p:nvPr userDrawn="1"/>
        </p:nvPicPr>
        <p:blipFill>
          <a:blip r:embed="rId2" cstate="print"/>
          <a:stretch>
            <a:fillRect/>
          </a:stretch>
        </p:blipFill>
        <p:spPr>
          <a:xfrm>
            <a:off x="0" y="0"/>
            <a:ext cx="9144000" cy="137517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8-02-11-Lifestyle-Evangelism-Part-2-Overcoming-Inhibitions-Ppt-Cover.jpg"/>
          <p:cNvPicPr>
            <a:picLocks noChangeAspect="1"/>
          </p:cNvPicPr>
          <p:nvPr/>
        </p:nvPicPr>
        <p:blipFill>
          <a:blip r:embed="rId2" cstate="print"/>
          <a:stretch>
            <a:fillRect/>
          </a:stretch>
        </p:blipFill>
        <p:spPr>
          <a:xfrm>
            <a:off x="0" y="857250"/>
            <a:ext cx="9144000" cy="51435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895600"/>
            <a:ext cx="9144000" cy="646331"/>
          </a:xfrm>
          <a:prstGeom prst="rect">
            <a:avLst/>
          </a:prstGeom>
          <a:noFill/>
        </p:spPr>
        <p:txBody>
          <a:bodyPr wrap="square" rtlCol="0">
            <a:spAutoFit/>
          </a:bodyPr>
          <a:lstStyle/>
          <a:p>
            <a:pPr algn="ctr"/>
            <a:r>
              <a:rPr lang="en-US" sz="3600" dirty="0" smtClean="0">
                <a:solidFill>
                  <a:srgbClr val="FFC000"/>
                </a:solidFill>
                <a:latin typeface="+mj-lt"/>
              </a:rPr>
              <a:t>3, Will people be convinced</a:t>
            </a:r>
            <a:endParaRPr lang="en-US" sz="3600" dirty="0">
              <a:solidFill>
                <a:srgbClr val="FFC000"/>
              </a:solidFill>
              <a:latin typeface="+mj-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C000"/>
                </a:solidFill>
                <a:latin typeface="+mj-lt"/>
              </a:rPr>
              <a:t>3, Will people be convinced</a:t>
            </a:r>
            <a:endParaRPr lang="en-US" sz="3600" dirty="0">
              <a:solidFill>
                <a:srgbClr val="FFC000"/>
              </a:solidFill>
              <a:latin typeface="+mj-lt"/>
            </a:endParaRPr>
          </a:p>
        </p:txBody>
      </p:sp>
      <p:sp>
        <p:nvSpPr>
          <p:cNvPr id="3" name="TextBox 2"/>
          <p:cNvSpPr txBox="1"/>
          <p:nvPr/>
        </p:nvSpPr>
        <p:spPr>
          <a:xfrm>
            <a:off x="0" y="2667000"/>
            <a:ext cx="9144000" cy="2862322"/>
          </a:xfrm>
          <a:prstGeom prst="rect">
            <a:avLst/>
          </a:prstGeom>
          <a:noFill/>
        </p:spPr>
        <p:txBody>
          <a:bodyPr wrap="square" rtlCol="0">
            <a:spAutoFit/>
          </a:bodyPr>
          <a:lstStyle/>
          <a:p>
            <a:pPr algn="ctr"/>
            <a:r>
              <a:rPr lang="en-US" sz="3600" dirty="0" smtClean="0">
                <a:solidFill>
                  <a:schemeClr val="bg1"/>
                </a:solidFill>
                <a:latin typeface="+mj-lt"/>
              </a:rPr>
              <a:t>1</a:t>
            </a:r>
            <a:r>
              <a:rPr lang="en-US" sz="3600" dirty="0" smtClean="0">
                <a:solidFill>
                  <a:schemeClr val="bg1"/>
                </a:solidFill>
                <a:latin typeface="+mj-lt"/>
              </a:rPr>
              <a:t>, The Gospel is the power of God (Romans 1:16; 1 Corinthians 1:18-24</a:t>
            </a:r>
            <a:r>
              <a:rPr lang="en-US" sz="3600" dirty="0" smtClean="0">
                <a:solidFill>
                  <a:schemeClr val="bg1"/>
                </a:solidFill>
                <a:latin typeface="+mj-lt"/>
              </a:rPr>
              <a:t>).</a:t>
            </a:r>
          </a:p>
          <a:p>
            <a:pPr algn="ctr"/>
            <a:endParaRPr lang="en-US" sz="3600" dirty="0" smtClean="0">
              <a:solidFill>
                <a:schemeClr val="bg1"/>
              </a:solidFill>
              <a:latin typeface="+mj-lt"/>
            </a:endParaRPr>
          </a:p>
          <a:p>
            <a:pPr algn="ctr"/>
            <a:r>
              <a:rPr lang="en-US" sz="3600" dirty="0" smtClean="0">
                <a:solidFill>
                  <a:schemeClr val="bg1"/>
                </a:solidFill>
                <a:latin typeface="+mj-lt"/>
              </a:rPr>
              <a:t>2, The Holy Spirit is the One who convicts them (John 16:8-11).</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200400"/>
            <a:ext cx="9144000" cy="646331"/>
          </a:xfrm>
          <a:prstGeom prst="rect">
            <a:avLst/>
          </a:prstGeom>
          <a:noFill/>
        </p:spPr>
        <p:txBody>
          <a:bodyPr wrap="square" rtlCol="0">
            <a:spAutoFit/>
          </a:bodyPr>
          <a:lstStyle/>
          <a:p>
            <a:pPr algn="ctr"/>
            <a:r>
              <a:rPr lang="en-US" sz="3600" dirty="0" smtClean="0">
                <a:solidFill>
                  <a:srgbClr val="FFC000"/>
                </a:solidFill>
                <a:latin typeface="+mj-lt"/>
              </a:rPr>
              <a:t>4, Fear of rejection</a:t>
            </a:r>
            <a:endParaRPr lang="en-US" sz="3600" dirty="0">
              <a:solidFill>
                <a:srgbClr val="FFC000"/>
              </a:solidFill>
              <a:latin typeface="+mj-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C000"/>
                </a:solidFill>
                <a:latin typeface="+mj-lt"/>
              </a:rPr>
              <a:t>4, Fear of rejection</a:t>
            </a:r>
            <a:endParaRPr lang="en-US" sz="3600" dirty="0">
              <a:solidFill>
                <a:srgbClr val="FFC000"/>
              </a:solidFill>
              <a:latin typeface="+mj-lt"/>
            </a:endParaRPr>
          </a:p>
        </p:txBody>
      </p:sp>
      <p:sp>
        <p:nvSpPr>
          <p:cNvPr id="3" name="TextBox 2"/>
          <p:cNvSpPr txBox="1"/>
          <p:nvPr/>
        </p:nvSpPr>
        <p:spPr>
          <a:xfrm>
            <a:off x="0" y="2667000"/>
            <a:ext cx="9144000" cy="3539430"/>
          </a:xfrm>
          <a:prstGeom prst="rect">
            <a:avLst/>
          </a:prstGeom>
          <a:noFill/>
        </p:spPr>
        <p:txBody>
          <a:bodyPr wrap="square" rtlCol="0">
            <a:spAutoFit/>
          </a:bodyPr>
          <a:lstStyle/>
          <a:p>
            <a:r>
              <a:rPr lang="en-US" sz="3200" i="1" dirty="0" smtClean="0">
                <a:solidFill>
                  <a:schemeClr val="bg1"/>
                </a:solidFill>
                <a:latin typeface="+mj-lt"/>
              </a:rPr>
              <a:t>Matthew 10:11-15,40</a:t>
            </a:r>
          </a:p>
          <a:p>
            <a:r>
              <a:rPr lang="en-US" sz="3200" i="1" dirty="0" smtClean="0">
                <a:solidFill>
                  <a:schemeClr val="bg1"/>
                </a:solidFill>
                <a:latin typeface="+mj-lt"/>
              </a:rPr>
              <a:t>11  "Now whatever city or town you enter, inquire who in it is worthy, and stay there till you go out. </a:t>
            </a:r>
          </a:p>
          <a:p>
            <a:r>
              <a:rPr lang="en-US" sz="3200" i="1" dirty="0" smtClean="0">
                <a:solidFill>
                  <a:schemeClr val="bg1"/>
                </a:solidFill>
                <a:latin typeface="+mj-lt"/>
              </a:rPr>
              <a:t>12  And when you go into a household, greet it. </a:t>
            </a:r>
          </a:p>
          <a:p>
            <a:r>
              <a:rPr lang="en-US" sz="3200" i="1" dirty="0" smtClean="0">
                <a:solidFill>
                  <a:schemeClr val="bg1"/>
                </a:solidFill>
                <a:latin typeface="+mj-lt"/>
              </a:rPr>
              <a:t>13  If the household is worthy, let your peace come upon it. But if it is not worthy, let your peace return to you. </a:t>
            </a:r>
            <a:endParaRPr lang="en-US" sz="3200" i="1" dirty="0" smtClean="0">
              <a:solidFill>
                <a:schemeClr val="bg1"/>
              </a:solidFill>
              <a:latin typeface="+mj-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C000"/>
                </a:solidFill>
                <a:latin typeface="+mj-lt"/>
              </a:rPr>
              <a:t>4, Fear of rejection</a:t>
            </a:r>
            <a:endParaRPr lang="en-US" sz="3600" dirty="0">
              <a:solidFill>
                <a:srgbClr val="FFC000"/>
              </a:solidFill>
              <a:latin typeface="+mj-lt"/>
            </a:endParaRPr>
          </a:p>
        </p:txBody>
      </p:sp>
      <p:sp>
        <p:nvSpPr>
          <p:cNvPr id="3" name="TextBox 2"/>
          <p:cNvSpPr txBox="1"/>
          <p:nvPr/>
        </p:nvSpPr>
        <p:spPr>
          <a:xfrm>
            <a:off x="0" y="2667000"/>
            <a:ext cx="9144000" cy="3046988"/>
          </a:xfrm>
          <a:prstGeom prst="rect">
            <a:avLst/>
          </a:prstGeom>
          <a:noFill/>
        </p:spPr>
        <p:txBody>
          <a:bodyPr wrap="square" rtlCol="0">
            <a:spAutoFit/>
          </a:bodyPr>
          <a:lstStyle/>
          <a:p>
            <a:r>
              <a:rPr lang="en-US" sz="3200" i="1" dirty="0" smtClean="0">
                <a:solidFill>
                  <a:schemeClr val="bg1"/>
                </a:solidFill>
                <a:latin typeface="+mj-lt"/>
              </a:rPr>
              <a:t>Matthew 10:11-15,40</a:t>
            </a:r>
          </a:p>
          <a:p>
            <a:r>
              <a:rPr lang="en-US" sz="3200" i="1" dirty="0" smtClean="0">
                <a:solidFill>
                  <a:schemeClr val="bg1"/>
                </a:solidFill>
                <a:latin typeface="+mj-lt"/>
              </a:rPr>
              <a:t>14  </a:t>
            </a:r>
            <a:r>
              <a:rPr lang="en-US" sz="3200" i="1" dirty="0" smtClean="0">
                <a:solidFill>
                  <a:schemeClr val="bg1"/>
                </a:solidFill>
                <a:latin typeface="+mj-lt"/>
              </a:rPr>
              <a:t>And whoever will not receive you nor hear your words, when you depart from that house or city, shake off the dust from your feet. </a:t>
            </a:r>
          </a:p>
          <a:p>
            <a:r>
              <a:rPr lang="en-US" sz="3200" i="1" dirty="0" smtClean="0">
                <a:solidFill>
                  <a:schemeClr val="bg1"/>
                </a:solidFill>
                <a:latin typeface="+mj-lt"/>
              </a:rPr>
              <a:t>40 "He who receives you receives Me, and he who receives Me receives Him who sent Me.</a:t>
            </a:r>
            <a:endParaRPr lang="en-US" sz="3200" i="1" dirty="0" smtClean="0">
              <a:solidFill>
                <a:schemeClr val="bg1"/>
              </a:solidFill>
              <a:latin typeface="+mj-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52800"/>
            <a:ext cx="9144000" cy="646331"/>
          </a:xfrm>
          <a:prstGeom prst="rect">
            <a:avLst/>
          </a:prstGeom>
          <a:noFill/>
        </p:spPr>
        <p:txBody>
          <a:bodyPr wrap="square" rtlCol="0">
            <a:spAutoFit/>
          </a:bodyPr>
          <a:lstStyle/>
          <a:p>
            <a:pPr algn="ctr"/>
            <a:r>
              <a:rPr lang="en-US" sz="3600" dirty="0" smtClean="0">
                <a:solidFill>
                  <a:srgbClr val="FFC000"/>
                </a:solidFill>
                <a:latin typeface="+mj-lt"/>
              </a:rPr>
              <a:t>5, Fear of persecution</a:t>
            </a:r>
            <a:endParaRPr lang="en-US" sz="3600" dirty="0">
              <a:solidFill>
                <a:srgbClr val="FFC000"/>
              </a:solidFill>
              <a:latin typeface="+mj-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C000"/>
                </a:solidFill>
                <a:latin typeface="+mj-lt"/>
              </a:rPr>
              <a:t>5, Fear of persecution</a:t>
            </a:r>
            <a:endParaRPr lang="en-US" sz="3600" dirty="0">
              <a:solidFill>
                <a:srgbClr val="FFC000"/>
              </a:solidFill>
              <a:latin typeface="+mj-lt"/>
            </a:endParaRPr>
          </a:p>
        </p:txBody>
      </p:sp>
      <p:sp>
        <p:nvSpPr>
          <p:cNvPr id="3" name="TextBox 2"/>
          <p:cNvSpPr txBox="1"/>
          <p:nvPr/>
        </p:nvSpPr>
        <p:spPr>
          <a:xfrm>
            <a:off x="0" y="2667000"/>
            <a:ext cx="9144000" cy="584775"/>
          </a:xfrm>
          <a:prstGeom prst="rect">
            <a:avLst/>
          </a:prstGeom>
          <a:noFill/>
        </p:spPr>
        <p:txBody>
          <a:bodyPr wrap="square" rtlCol="0">
            <a:spAutoFit/>
          </a:bodyPr>
          <a:lstStyle/>
          <a:p>
            <a:pPr algn="ctr"/>
            <a:r>
              <a:rPr lang="en-US" sz="3200" dirty="0" smtClean="0">
                <a:solidFill>
                  <a:schemeClr val="bg1"/>
                </a:solidFill>
                <a:latin typeface="+mj-lt"/>
              </a:rPr>
              <a:t>Matthew 10:16-42</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C000"/>
                </a:solidFill>
                <a:latin typeface="+mj-lt"/>
              </a:rPr>
              <a:t>5, Fear of persecution</a:t>
            </a:r>
            <a:endParaRPr lang="en-US" sz="3600" dirty="0">
              <a:solidFill>
                <a:srgbClr val="FFC000"/>
              </a:solidFill>
              <a:latin typeface="+mj-lt"/>
            </a:endParaRPr>
          </a:p>
        </p:txBody>
      </p:sp>
      <p:sp>
        <p:nvSpPr>
          <p:cNvPr id="3" name="TextBox 2"/>
          <p:cNvSpPr txBox="1"/>
          <p:nvPr/>
        </p:nvSpPr>
        <p:spPr>
          <a:xfrm>
            <a:off x="0" y="2286000"/>
            <a:ext cx="9144000" cy="4524315"/>
          </a:xfrm>
          <a:prstGeom prst="rect">
            <a:avLst/>
          </a:prstGeom>
          <a:noFill/>
        </p:spPr>
        <p:txBody>
          <a:bodyPr wrap="square" rtlCol="0">
            <a:spAutoFit/>
          </a:bodyPr>
          <a:lstStyle/>
          <a:p>
            <a:r>
              <a:rPr lang="en-US" sz="3200" dirty="0" smtClean="0">
                <a:solidFill>
                  <a:schemeClr val="bg1"/>
                </a:solidFill>
                <a:latin typeface="+mj-lt"/>
              </a:rPr>
              <a:t>Get rid of fear:</a:t>
            </a:r>
          </a:p>
          <a:p>
            <a:endParaRPr lang="en-US" sz="3200" dirty="0" smtClean="0">
              <a:solidFill>
                <a:schemeClr val="bg1"/>
              </a:solidFill>
              <a:latin typeface="+mj-lt"/>
            </a:endParaRPr>
          </a:p>
          <a:p>
            <a:r>
              <a:rPr lang="en-US" sz="3200" i="1" dirty="0" smtClean="0">
                <a:solidFill>
                  <a:schemeClr val="bg1"/>
                </a:solidFill>
                <a:latin typeface="+mj-lt"/>
              </a:rPr>
              <a:t>2 Timothy 1:7-8</a:t>
            </a:r>
          </a:p>
          <a:p>
            <a:r>
              <a:rPr lang="en-US" sz="3200" i="1" dirty="0" smtClean="0">
                <a:solidFill>
                  <a:schemeClr val="bg1"/>
                </a:solidFill>
                <a:latin typeface="+mj-lt"/>
              </a:rPr>
              <a:t>7 For God has not given us a spirit of fear, but of power and of love and of a sound mind. </a:t>
            </a:r>
          </a:p>
          <a:p>
            <a:r>
              <a:rPr lang="en-US" sz="3200" i="1" dirty="0" smtClean="0">
                <a:solidFill>
                  <a:schemeClr val="bg1"/>
                </a:solidFill>
                <a:latin typeface="+mj-lt"/>
              </a:rPr>
              <a:t>8 Therefore do not be ashamed of the testimony of our Lord, nor of me His prisoner, but share with me in the sufferings for the gospel according to the power of God</a:t>
            </a:r>
            <a:r>
              <a:rPr lang="en-US" sz="3200" i="1" dirty="0" smtClean="0">
                <a:solidFill>
                  <a:schemeClr val="bg1"/>
                </a:solidFill>
                <a:latin typeface="+mj-lt"/>
              </a:rPr>
              <a:t>,</a:t>
            </a:r>
            <a:endParaRPr lang="en-US" sz="3200" i="1" dirty="0" smtClean="0">
              <a:solidFill>
                <a:schemeClr val="bg1"/>
              </a:solidFill>
              <a:latin typeface="+mj-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C000"/>
                </a:solidFill>
                <a:latin typeface="+mj-lt"/>
              </a:rPr>
              <a:t>5, Fear of persecution</a:t>
            </a:r>
            <a:endParaRPr lang="en-US" sz="3600" dirty="0">
              <a:solidFill>
                <a:srgbClr val="FFC000"/>
              </a:solidFill>
              <a:latin typeface="+mj-lt"/>
            </a:endParaRPr>
          </a:p>
        </p:txBody>
      </p:sp>
      <p:sp>
        <p:nvSpPr>
          <p:cNvPr id="3" name="TextBox 2"/>
          <p:cNvSpPr txBox="1"/>
          <p:nvPr/>
        </p:nvSpPr>
        <p:spPr>
          <a:xfrm>
            <a:off x="0" y="2286000"/>
            <a:ext cx="9144000" cy="3046988"/>
          </a:xfrm>
          <a:prstGeom prst="rect">
            <a:avLst/>
          </a:prstGeom>
          <a:noFill/>
        </p:spPr>
        <p:txBody>
          <a:bodyPr wrap="square" rtlCol="0">
            <a:spAutoFit/>
          </a:bodyPr>
          <a:lstStyle/>
          <a:p>
            <a:r>
              <a:rPr lang="en-US" sz="3200" dirty="0" smtClean="0">
                <a:solidFill>
                  <a:schemeClr val="bg1"/>
                </a:solidFill>
                <a:latin typeface="+mj-lt"/>
              </a:rPr>
              <a:t>Get rid of fear:</a:t>
            </a:r>
          </a:p>
          <a:p>
            <a:endParaRPr lang="en-US" sz="3200" dirty="0" smtClean="0">
              <a:solidFill>
                <a:schemeClr val="bg1"/>
              </a:solidFill>
              <a:latin typeface="+mj-lt"/>
            </a:endParaRPr>
          </a:p>
          <a:p>
            <a:r>
              <a:rPr lang="en-US" sz="3200" i="1" dirty="0" smtClean="0">
                <a:solidFill>
                  <a:schemeClr val="bg1"/>
                </a:solidFill>
                <a:latin typeface="+mj-lt"/>
              </a:rPr>
              <a:t>Romans </a:t>
            </a:r>
            <a:r>
              <a:rPr lang="en-US" sz="3200" i="1" dirty="0" smtClean="0">
                <a:solidFill>
                  <a:schemeClr val="bg1"/>
                </a:solidFill>
                <a:latin typeface="+mj-lt"/>
              </a:rPr>
              <a:t>1:16  </a:t>
            </a:r>
          </a:p>
          <a:p>
            <a:r>
              <a:rPr lang="en-US" sz="3200" i="1" dirty="0" smtClean="0">
                <a:solidFill>
                  <a:schemeClr val="bg1"/>
                </a:solidFill>
                <a:latin typeface="+mj-lt"/>
              </a:rPr>
              <a:t>For I am not ashamed of the gospel of Christ, for it is the power of God to salvation for everyone who believes, for the Jew first and also for the Greek.</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819400"/>
            <a:ext cx="9144000" cy="646331"/>
          </a:xfrm>
          <a:prstGeom prst="rect">
            <a:avLst/>
          </a:prstGeom>
          <a:noFill/>
        </p:spPr>
        <p:txBody>
          <a:bodyPr wrap="square" rtlCol="0">
            <a:spAutoFit/>
          </a:bodyPr>
          <a:lstStyle/>
          <a:p>
            <a:pPr algn="ctr"/>
            <a:r>
              <a:rPr lang="en-US" sz="3600" dirty="0" smtClean="0">
                <a:solidFill>
                  <a:srgbClr val="FFC000"/>
                </a:solidFill>
                <a:latin typeface="+mj-lt"/>
              </a:rPr>
              <a:t>6, Other Excuses</a:t>
            </a:r>
            <a:endParaRPr lang="en-US" sz="3600" dirty="0">
              <a:solidFill>
                <a:srgbClr val="FFC000"/>
              </a:solidFill>
              <a:latin typeface="+mj-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C000"/>
                </a:solidFill>
              </a:rPr>
              <a:t>Quick Review</a:t>
            </a:r>
            <a:endParaRPr lang="en-US" sz="3600" dirty="0">
              <a:solidFill>
                <a:srgbClr val="FFC000"/>
              </a:solidFill>
            </a:endParaRPr>
          </a:p>
        </p:txBody>
      </p:sp>
      <p:sp>
        <p:nvSpPr>
          <p:cNvPr id="3" name="TextBox 2"/>
          <p:cNvSpPr txBox="1"/>
          <p:nvPr/>
        </p:nvSpPr>
        <p:spPr>
          <a:xfrm>
            <a:off x="0" y="2438400"/>
            <a:ext cx="9144000" cy="3416320"/>
          </a:xfrm>
          <a:prstGeom prst="rect">
            <a:avLst/>
          </a:prstGeom>
          <a:noFill/>
        </p:spPr>
        <p:txBody>
          <a:bodyPr wrap="square" rtlCol="0">
            <a:spAutoFit/>
          </a:bodyPr>
          <a:lstStyle/>
          <a:p>
            <a:r>
              <a:rPr lang="en-US" sz="3600" dirty="0" smtClean="0">
                <a:solidFill>
                  <a:srgbClr val="FFFF00"/>
                </a:solidFill>
                <a:latin typeface="+mj-lt"/>
              </a:rPr>
              <a:t>NECESSITY</a:t>
            </a:r>
            <a:endParaRPr lang="en-US" sz="3600" dirty="0" smtClean="0">
              <a:solidFill>
                <a:srgbClr val="FFFF00"/>
              </a:solidFill>
              <a:latin typeface="+mj-lt"/>
            </a:endParaRPr>
          </a:p>
          <a:p>
            <a:r>
              <a:rPr lang="en-US" sz="3600" dirty="0" smtClean="0">
                <a:solidFill>
                  <a:schemeClr val="bg1"/>
                </a:solidFill>
                <a:latin typeface="+mj-lt"/>
              </a:rPr>
              <a:t>1, People Need A Savior And There Is Only One</a:t>
            </a:r>
          </a:p>
          <a:p>
            <a:r>
              <a:rPr lang="en-US" sz="3600" dirty="0" smtClean="0">
                <a:solidFill>
                  <a:schemeClr val="bg1"/>
                </a:solidFill>
                <a:latin typeface="+mj-lt"/>
              </a:rPr>
              <a:t>2, People Are Empty, Are Hurting, Are Searching, Are in Need</a:t>
            </a:r>
          </a:p>
          <a:p>
            <a:r>
              <a:rPr lang="en-US" sz="3600" dirty="0" smtClean="0">
                <a:solidFill>
                  <a:schemeClr val="bg1"/>
                </a:solidFill>
                <a:latin typeface="+mj-lt"/>
              </a:rPr>
              <a:t>3, People will not know the truth unless someone tells them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903274"/>
            <a:ext cx="9144000" cy="646331"/>
          </a:xfrm>
          <a:prstGeom prst="rect">
            <a:avLst/>
          </a:prstGeom>
          <a:noFill/>
        </p:spPr>
        <p:txBody>
          <a:bodyPr wrap="square" rtlCol="0">
            <a:spAutoFit/>
          </a:bodyPr>
          <a:lstStyle/>
          <a:p>
            <a:pPr algn="ctr"/>
            <a:r>
              <a:rPr lang="en-US" sz="3600" dirty="0" smtClean="0">
                <a:solidFill>
                  <a:srgbClr val="FFC000"/>
                </a:solidFill>
                <a:latin typeface="+mj-lt"/>
              </a:rPr>
              <a:t>Having Gospel Conversations</a:t>
            </a:r>
            <a:endParaRPr lang="en-US" sz="3600" dirty="0">
              <a:solidFill>
                <a:srgbClr val="FFC000"/>
              </a:solidFill>
              <a:latin typeface="+mj-lt"/>
            </a:endParaRPr>
          </a:p>
        </p:txBody>
      </p:sp>
      <p:sp>
        <p:nvSpPr>
          <p:cNvPr id="3" name="TextBox 2"/>
          <p:cNvSpPr txBox="1"/>
          <p:nvPr/>
        </p:nvSpPr>
        <p:spPr>
          <a:xfrm>
            <a:off x="0" y="2893874"/>
            <a:ext cx="9144000" cy="1754326"/>
          </a:xfrm>
          <a:prstGeom prst="rect">
            <a:avLst/>
          </a:prstGeom>
          <a:noFill/>
        </p:spPr>
        <p:txBody>
          <a:bodyPr wrap="square" rtlCol="0">
            <a:spAutoFit/>
          </a:bodyPr>
          <a:lstStyle/>
          <a:p>
            <a:pPr algn="ctr"/>
            <a:r>
              <a:rPr lang="en-US" sz="3600" dirty="0" smtClean="0">
                <a:solidFill>
                  <a:schemeClr val="bg1"/>
                </a:solidFill>
                <a:latin typeface="+mj-lt"/>
              </a:rPr>
              <a:t>(A) Be natural</a:t>
            </a:r>
          </a:p>
          <a:p>
            <a:pPr algn="ctr"/>
            <a:endParaRPr lang="en-US" sz="3600" dirty="0" smtClean="0">
              <a:solidFill>
                <a:schemeClr val="bg1"/>
              </a:solidFill>
              <a:latin typeface="+mj-lt"/>
            </a:endParaRPr>
          </a:p>
          <a:p>
            <a:pPr algn="ctr"/>
            <a:r>
              <a:rPr lang="en-US" sz="3600" dirty="0" smtClean="0">
                <a:solidFill>
                  <a:schemeClr val="bg1"/>
                </a:solidFill>
                <a:latin typeface="+mj-lt"/>
              </a:rPr>
              <a:t>(B) Be </a:t>
            </a:r>
            <a:r>
              <a:rPr lang="en-US" sz="3600" dirty="0" smtClean="0">
                <a:solidFill>
                  <a:schemeClr val="bg1"/>
                </a:solidFill>
                <a:latin typeface="+mj-lt"/>
              </a:rPr>
              <a:t>intentional</a:t>
            </a:r>
            <a:endParaRPr lang="en-US" sz="3600" dirty="0" smtClean="0">
              <a:solidFill>
                <a:schemeClr val="bg1"/>
              </a:solidFill>
              <a:latin typeface="+mj-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903274"/>
            <a:ext cx="9144000" cy="646331"/>
          </a:xfrm>
          <a:prstGeom prst="rect">
            <a:avLst/>
          </a:prstGeom>
          <a:noFill/>
        </p:spPr>
        <p:txBody>
          <a:bodyPr wrap="square" rtlCol="0">
            <a:spAutoFit/>
          </a:bodyPr>
          <a:lstStyle/>
          <a:p>
            <a:pPr algn="ctr"/>
            <a:r>
              <a:rPr lang="en-US" sz="3600" dirty="0" smtClean="0">
                <a:solidFill>
                  <a:srgbClr val="FFC000"/>
                </a:solidFill>
                <a:latin typeface="+mj-lt"/>
              </a:rPr>
              <a:t>Having Gospel Conversations</a:t>
            </a:r>
            <a:endParaRPr lang="en-US" sz="3600" dirty="0">
              <a:solidFill>
                <a:srgbClr val="FFC000"/>
              </a:solidFill>
              <a:latin typeface="+mj-lt"/>
            </a:endParaRPr>
          </a:p>
        </p:txBody>
      </p:sp>
      <p:sp>
        <p:nvSpPr>
          <p:cNvPr id="3" name="TextBox 2"/>
          <p:cNvSpPr txBox="1"/>
          <p:nvPr/>
        </p:nvSpPr>
        <p:spPr>
          <a:xfrm>
            <a:off x="0" y="2893874"/>
            <a:ext cx="9144000" cy="2308324"/>
          </a:xfrm>
          <a:prstGeom prst="rect">
            <a:avLst/>
          </a:prstGeom>
          <a:noFill/>
        </p:spPr>
        <p:txBody>
          <a:bodyPr wrap="square" rtlCol="0">
            <a:spAutoFit/>
          </a:bodyPr>
          <a:lstStyle/>
          <a:p>
            <a:pPr algn="ctr"/>
            <a:r>
              <a:rPr lang="en-US" sz="3600" dirty="0" smtClean="0">
                <a:solidFill>
                  <a:schemeClr val="bg1"/>
                </a:solidFill>
                <a:latin typeface="+mj-lt"/>
              </a:rPr>
              <a:t>Ask questions.</a:t>
            </a:r>
          </a:p>
          <a:p>
            <a:pPr algn="ctr"/>
            <a:r>
              <a:rPr lang="en-US" sz="3600" dirty="0" smtClean="0">
                <a:solidFill>
                  <a:schemeClr val="bg1"/>
                </a:solidFill>
                <a:latin typeface="+mj-lt"/>
              </a:rPr>
              <a:t>Get to know the </a:t>
            </a:r>
            <a:r>
              <a:rPr lang="en-US" sz="3600" dirty="0" smtClean="0">
                <a:solidFill>
                  <a:schemeClr val="bg1"/>
                </a:solidFill>
                <a:latin typeface="+mj-lt"/>
              </a:rPr>
              <a:t>person.</a:t>
            </a:r>
            <a:endParaRPr lang="en-US" sz="3600" dirty="0" smtClean="0">
              <a:solidFill>
                <a:schemeClr val="bg1"/>
              </a:solidFill>
              <a:latin typeface="+mj-lt"/>
            </a:endParaRPr>
          </a:p>
          <a:p>
            <a:pPr algn="ctr"/>
            <a:r>
              <a:rPr lang="en-US" sz="3600" dirty="0" smtClean="0">
                <a:solidFill>
                  <a:schemeClr val="bg1"/>
                </a:solidFill>
                <a:latin typeface="+mj-lt"/>
              </a:rPr>
              <a:t>Get to know their belief </a:t>
            </a:r>
            <a:r>
              <a:rPr lang="en-US" sz="3600" dirty="0" smtClean="0">
                <a:solidFill>
                  <a:schemeClr val="bg1"/>
                </a:solidFill>
                <a:latin typeface="+mj-lt"/>
              </a:rPr>
              <a:t>system.</a:t>
            </a:r>
            <a:endParaRPr lang="en-US" sz="3600" dirty="0" smtClean="0">
              <a:solidFill>
                <a:schemeClr val="bg1"/>
              </a:solidFill>
              <a:latin typeface="+mj-lt"/>
            </a:endParaRPr>
          </a:p>
          <a:p>
            <a:pPr algn="ctr"/>
            <a:r>
              <a:rPr lang="en-US" sz="3600" dirty="0" smtClean="0">
                <a:solidFill>
                  <a:schemeClr val="bg1"/>
                </a:solidFill>
                <a:latin typeface="+mj-lt"/>
              </a:rPr>
              <a:t>Share </a:t>
            </a:r>
            <a:r>
              <a:rPr lang="en-US" sz="3600" dirty="0" smtClean="0">
                <a:solidFill>
                  <a:schemeClr val="bg1"/>
                </a:solidFill>
                <a:latin typeface="+mj-lt"/>
              </a:rPr>
              <a:t>your own personal </a:t>
            </a:r>
            <a:r>
              <a:rPr lang="en-US" sz="3600" dirty="0" smtClean="0">
                <a:solidFill>
                  <a:schemeClr val="bg1"/>
                </a:solidFill>
                <a:latin typeface="+mj-lt"/>
              </a:rPr>
              <a:t>experience.</a:t>
            </a:r>
            <a:endParaRPr lang="en-US" sz="3600" dirty="0" smtClean="0">
              <a:solidFill>
                <a:schemeClr val="bg1"/>
              </a:solidFill>
              <a:latin typeface="+mj-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903274"/>
            <a:ext cx="9144000" cy="646331"/>
          </a:xfrm>
          <a:prstGeom prst="rect">
            <a:avLst/>
          </a:prstGeom>
          <a:noFill/>
        </p:spPr>
        <p:txBody>
          <a:bodyPr wrap="square" rtlCol="0">
            <a:spAutoFit/>
          </a:bodyPr>
          <a:lstStyle/>
          <a:p>
            <a:pPr algn="ctr"/>
            <a:r>
              <a:rPr lang="en-US" sz="3600" dirty="0" smtClean="0">
                <a:solidFill>
                  <a:srgbClr val="FFC000"/>
                </a:solidFill>
                <a:latin typeface="+mj-lt"/>
              </a:rPr>
              <a:t>Always maintain proper motivation</a:t>
            </a:r>
            <a:endParaRPr lang="en-US" sz="3600" dirty="0">
              <a:solidFill>
                <a:srgbClr val="FFC000"/>
              </a:solidFill>
              <a:latin typeface="+mj-lt"/>
            </a:endParaRPr>
          </a:p>
        </p:txBody>
      </p:sp>
      <p:sp>
        <p:nvSpPr>
          <p:cNvPr id="3" name="TextBox 2"/>
          <p:cNvSpPr txBox="1"/>
          <p:nvPr/>
        </p:nvSpPr>
        <p:spPr>
          <a:xfrm>
            <a:off x="0" y="2895600"/>
            <a:ext cx="9144000" cy="3046988"/>
          </a:xfrm>
          <a:prstGeom prst="rect">
            <a:avLst/>
          </a:prstGeom>
          <a:noFill/>
        </p:spPr>
        <p:txBody>
          <a:bodyPr wrap="square" rtlCol="0">
            <a:spAutoFit/>
          </a:bodyPr>
          <a:lstStyle/>
          <a:p>
            <a:r>
              <a:rPr lang="en-US" sz="3200" i="1" dirty="0" smtClean="0">
                <a:solidFill>
                  <a:schemeClr val="bg1"/>
                </a:solidFill>
                <a:latin typeface="+mj-lt"/>
              </a:rPr>
              <a:t>James 5:19-20</a:t>
            </a:r>
          </a:p>
          <a:p>
            <a:r>
              <a:rPr lang="en-US" sz="3200" i="1" dirty="0" smtClean="0">
                <a:solidFill>
                  <a:schemeClr val="bg1"/>
                </a:solidFill>
                <a:latin typeface="+mj-lt"/>
              </a:rPr>
              <a:t>19 Brethren, if anyone among you wanders from the truth, and someone turns him back, </a:t>
            </a:r>
          </a:p>
          <a:p>
            <a:r>
              <a:rPr lang="en-US" sz="3200" i="1" dirty="0" smtClean="0">
                <a:solidFill>
                  <a:schemeClr val="bg1"/>
                </a:solidFill>
                <a:latin typeface="+mj-lt"/>
              </a:rPr>
              <a:t>20 let him know that he who turns a sinner from the error of his way will save a soul from death and cover a multitude of sins.</a:t>
            </a:r>
            <a:endParaRPr lang="en-US" sz="3200" i="1" dirty="0" smtClean="0">
              <a:solidFill>
                <a:schemeClr val="bg1"/>
              </a:solidFill>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C000"/>
                </a:solidFill>
              </a:rPr>
              <a:t>Quick Review</a:t>
            </a:r>
            <a:endParaRPr lang="en-US" sz="3600" dirty="0">
              <a:solidFill>
                <a:srgbClr val="FFC000"/>
              </a:solidFill>
            </a:endParaRPr>
          </a:p>
        </p:txBody>
      </p:sp>
      <p:sp>
        <p:nvSpPr>
          <p:cNvPr id="3" name="TextBox 2"/>
          <p:cNvSpPr txBox="1"/>
          <p:nvPr/>
        </p:nvSpPr>
        <p:spPr>
          <a:xfrm>
            <a:off x="0" y="2438400"/>
            <a:ext cx="9144000" cy="1754326"/>
          </a:xfrm>
          <a:prstGeom prst="rect">
            <a:avLst/>
          </a:prstGeom>
          <a:noFill/>
        </p:spPr>
        <p:txBody>
          <a:bodyPr wrap="square" rtlCol="0">
            <a:spAutoFit/>
          </a:bodyPr>
          <a:lstStyle/>
          <a:p>
            <a:r>
              <a:rPr lang="en-US" sz="3600" dirty="0" smtClean="0">
                <a:solidFill>
                  <a:srgbClr val="FFFF00"/>
                </a:solidFill>
                <a:latin typeface="+mj-lt"/>
              </a:rPr>
              <a:t>URGENCY</a:t>
            </a:r>
            <a:endParaRPr lang="en-US" sz="3600" dirty="0" smtClean="0">
              <a:solidFill>
                <a:srgbClr val="FFFF00"/>
              </a:solidFill>
              <a:latin typeface="+mj-lt"/>
            </a:endParaRPr>
          </a:p>
          <a:p>
            <a:r>
              <a:rPr lang="en-US" sz="3600" dirty="0" smtClean="0">
                <a:solidFill>
                  <a:schemeClr val="bg1"/>
                </a:solidFill>
                <a:latin typeface="+mj-lt"/>
              </a:rPr>
              <a:t>1</a:t>
            </a:r>
            <a:r>
              <a:rPr lang="en-US" sz="3600" dirty="0" smtClean="0">
                <a:solidFill>
                  <a:schemeClr val="bg1"/>
                </a:solidFill>
                <a:latin typeface="+mj-lt"/>
              </a:rPr>
              <a:t>, People are perishing and they don't know it</a:t>
            </a:r>
          </a:p>
          <a:p>
            <a:r>
              <a:rPr lang="en-US" sz="3600" dirty="0" smtClean="0">
                <a:solidFill>
                  <a:schemeClr val="bg1"/>
                </a:solidFill>
                <a:latin typeface="+mj-lt"/>
              </a:rPr>
              <a:t>2</a:t>
            </a:r>
            <a:r>
              <a:rPr lang="en-US" sz="3600" dirty="0" smtClean="0">
                <a:solidFill>
                  <a:schemeClr val="bg1"/>
                </a:solidFill>
                <a:latin typeface="+mj-lt"/>
              </a:rPr>
              <a:t>, Time is running out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52800"/>
            <a:ext cx="9144000" cy="646331"/>
          </a:xfrm>
          <a:prstGeom prst="rect">
            <a:avLst/>
          </a:prstGeom>
          <a:noFill/>
        </p:spPr>
        <p:txBody>
          <a:bodyPr wrap="square" rtlCol="0">
            <a:spAutoFit/>
          </a:bodyPr>
          <a:lstStyle/>
          <a:p>
            <a:pPr algn="ctr"/>
            <a:r>
              <a:rPr lang="en-US" sz="3600" dirty="0" smtClean="0">
                <a:solidFill>
                  <a:srgbClr val="FFC000"/>
                </a:solidFill>
              </a:rPr>
              <a:t>1, Not knowing what the Gospel is</a:t>
            </a:r>
            <a:endParaRPr lang="en-US" sz="3600" dirty="0">
              <a:solidFill>
                <a:srgbClr val="FFC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C000"/>
                </a:solidFill>
                <a:latin typeface="+mj-lt"/>
              </a:rPr>
              <a:t>1, Not knowing what the Gospel is</a:t>
            </a:r>
            <a:endParaRPr lang="en-US" sz="3600" dirty="0">
              <a:solidFill>
                <a:srgbClr val="FFC000"/>
              </a:solidFill>
              <a:latin typeface="+mj-lt"/>
            </a:endParaRPr>
          </a:p>
        </p:txBody>
      </p:sp>
      <p:sp>
        <p:nvSpPr>
          <p:cNvPr id="3" name="TextBox 2"/>
          <p:cNvSpPr txBox="1"/>
          <p:nvPr/>
        </p:nvSpPr>
        <p:spPr>
          <a:xfrm>
            <a:off x="0" y="2438400"/>
            <a:ext cx="9144000" cy="2308324"/>
          </a:xfrm>
          <a:prstGeom prst="rect">
            <a:avLst/>
          </a:prstGeom>
          <a:noFill/>
        </p:spPr>
        <p:txBody>
          <a:bodyPr wrap="square" rtlCol="0">
            <a:spAutoFit/>
          </a:bodyPr>
          <a:lstStyle/>
          <a:p>
            <a:pPr algn="ctr"/>
            <a:r>
              <a:rPr lang="en-US" sz="3600" dirty="0" smtClean="0">
                <a:solidFill>
                  <a:schemeClr val="bg1"/>
                </a:solidFill>
                <a:latin typeface="+mj-lt"/>
              </a:rPr>
              <a:t>Simply share </a:t>
            </a:r>
            <a:r>
              <a:rPr lang="en-US" sz="3600" dirty="0" smtClean="0">
                <a:solidFill>
                  <a:schemeClr val="bg1"/>
                </a:solidFill>
                <a:latin typeface="+mj-lt"/>
              </a:rPr>
              <a:t>what Jesus did for you. </a:t>
            </a:r>
            <a:endParaRPr lang="en-US" sz="3600" dirty="0" smtClean="0">
              <a:solidFill>
                <a:schemeClr val="bg1"/>
              </a:solidFill>
              <a:latin typeface="+mj-lt"/>
            </a:endParaRPr>
          </a:p>
          <a:p>
            <a:pPr algn="ctr"/>
            <a:endParaRPr lang="en-US" sz="3600" dirty="0" smtClean="0">
              <a:solidFill>
                <a:schemeClr val="bg1"/>
              </a:solidFill>
              <a:latin typeface="+mj-lt"/>
            </a:endParaRPr>
          </a:p>
          <a:p>
            <a:pPr algn="ctr"/>
            <a:r>
              <a:rPr lang="en-US" sz="3600" i="1" dirty="0" smtClean="0">
                <a:solidFill>
                  <a:schemeClr val="bg1"/>
                </a:solidFill>
                <a:latin typeface="+mj-lt"/>
              </a:rPr>
              <a:t>"One thing I know: that though I was blind, </a:t>
            </a:r>
            <a:endParaRPr lang="en-US" sz="3600" i="1" dirty="0" smtClean="0">
              <a:solidFill>
                <a:schemeClr val="bg1"/>
              </a:solidFill>
              <a:latin typeface="+mj-lt"/>
            </a:endParaRPr>
          </a:p>
          <a:p>
            <a:pPr algn="ctr"/>
            <a:r>
              <a:rPr lang="en-US" sz="3600" i="1" dirty="0" smtClean="0">
                <a:solidFill>
                  <a:schemeClr val="bg1"/>
                </a:solidFill>
                <a:latin typeface="+mj-lt"/>
              </a:rPr>
              <a:t>now </a:t>
            </a:r>
            <a:r>
              <a:rPr lang="en-US" sz="3600" i="1" dirty="0" smtClean="0">
                <a:solidFill>
                  <a:schemeClr val="bg1"/>
                </a:solidFill>
                <a:latin typeface="+mj-lt"/>
              </a:rPr>
              <a:t>I see." </a:t>
            </a:r>
            <a:r>
              <a:rPr lang="en-US" sz="3600" dirty="0" smtClean="0">
                <a:solidFill>
                  <a:schemeClr val="bg1"/>
                </a:solidFill>
                <a:latin typeface="+mj-lt"/>
              </a:rPr>
              <a:t>(John 9:25)</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C000"/>
                </a:solidFill>
                <a:latin typeface="+mj-lt"/>
              </a:rPr>
              <a:t>1, Not knowing what the Gospel is</a:t>
            </a:r>
            <a:endParaRPr lang="en-US" sz="3600" dirty="0">
              <a:solidFill>
                <a:srgbClr val="FFC000"/>
              </a:solidFill>
              <a:latin typeface="+mj-lt"/>
            </a:endParaRPr>
          </a:p>
        </p:txBody>
      </p:sp>
      <p:sp>
        <p:nvSpPr>
          <p:cNvPr id="3" name="TextBox 2"/>
          <p:cNvSpPr txBox="1"/>
          <p:nvPr/>
        </p:nvSpPr>
        <p:spPr>
          <a:xfrm>
            <a:off x="0" y="2438400"/>
            <a:ext cx="9144000" cy="2308324"/>
          </a:xfrm>
          <a:prstGeom prst="rect">
            <a:avLst/>
          </a:prstGeom>
          <a:noFill/>
        </p:spPr>
        <p:txBody>
          <a:bodyPr wrap="square" rtlCol="0">
            <a:spAutoFit/>
          </a:bodyPr>
          <a:lstStyle/>
          <a:p>
            <a:pPr algn="ctr"/>
            <a:r>
              <a:rPr lang="en-US" sz="3600" dirty="0" smtClean="0">
                <a:solidFill>
                  <a:schemeClr val="bg1"/>
                </a:solidFill>
                <a:latin typeface="+mj-lt"/>
              </a:rPr>
              <a:t>Become familiar with the Gospel message </a:t>
            </a:r>
            <a:endParaRPr lang="en-US" sz="3600" dirty="0" smtClean="0">
              <a:solidFill>
                <a:schemeClr val="bg1"/>
              </a:solidFill>
              <a:latin typeface="+mj-lt"/>
            </a:endParaRPr>
          </a:p>
          <a:p>
            <a:pPr algn="ctr"/>
            <a:r>
              <a:rPr lang="en-US" sz="3600" dirty="0" smtClean="0">
                <a:solidFill>
                  <a:schemeClr val="bg1"/>
                </a:solidFill>
                <a:latin typeface="+mj-lt"/>
              </a:rPr>
              <a:t>and </a:t>
            </a:r>
            <a:r>
              <a:rPr lang="en-US" sz="3600" dirty="0" smtClean="0">
                <a:solidFill>
                  <a:schemeClr val="bg1"/>
                </a:solidFill>
                <a:latin typeface="+mj-lt"/>
              </a:rPr>
              <a:t>how to present it.</a:t>
            </a:r>
          </a:p>
          <a:p>
            <a:pPr algn="ctr"/>
            <a:endParaRPr lang="en-US" sz="3600" dirty="0" smtClean="0">
              <a:solidFill>
                <a:schemeClr val="bg1"/>
              </a:solidFill>
              <a:latin typeface="+mj-lt"/>
            </a:endParaRPr>
          </a:p>
          <a:p>
            <a:pPr algn="ctr"/>
            <a:r>
              <a:rPr lang="en-US" sz="3600" dirty="0" smtClean="0">
                <a:solidFill>
                  <a:schemeClr val="bg1"/>
                </a:solidFill>
                <a:latin typeface="+mj-lt"/>
              </a:rPr>
              <a:t>see APC Church App</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C000"/>
                </a:solidFill>
                <a:latin typeface="+mj-lt"/>
              </a:rPr>
              <a:t>1, Not knowing what the Gospel is</a:t>
            </a:r>
            <a:endParaRPr lang="en-US" sz="3600" dirty="0">
              <a:solidFill>
                <a:srgbClr val="FFC000"/>
              </a:solidFill>
              <a:latin typeface="+mj-lt"/>
            </a:endParaRPr>
          </a:p>
        </p:txBody>
      </p:sp>
      <p:sp>
        <p:nvSpPr>
          <p:cNvPr id="3" name="TextBox 2"/>
          <p:cNvSpPr txBox="1"/>
          <p:nvPr/>
        </p:nvSpPr>
        <p:spPr>
          <a:xfrm>
            <a:off x="0" y="2438400"/>
            <a:ext cx="9144000" cy="2554545"/>
          </a:xfrm>
          <a:prstGeom prst="rect">
            <a:avLst/>
          </a:prstGeom>
          <a:noFill/>
        </p:spPr>
        <p:txBody>
          <a:bodyPr wrap="square" rtlCol="0">
            <a:spAutoFit/>
          </a:bodyPr>
          <a:lstStyle/>
          <a:p>
            <a:r>
              <a:rPr lang="en-US" sz="3200" i="1" dirty="0" smtClean="0">
                <a:solidFill>
                  <a:schemeClr val="bg1"/>
                </a:solidFill>
                <a:latin typeface="+mj-lt"/>
              </a:rPr>
              <a:t>1 Peter 3:15  </a:t>
            </a:r>
          </a:p>
          <a:p>
            <a:r>
              <a:rPr lang="en-US" sz="3200" i="1" dirty="0" smtClean="0">
                <a:solidFill>
                  <a:schemeClr val="bg1"/>
                </a:solidFill>
                <a:latin typeface="+mj-lt"/>
              </a:rPr>
              <a:t>But sanctify the Lord God in your hearts, and </a:t>
            </a:r>
            <a:r>
              <a:rPr lang="en-US" sz="3200" i="1" dirty="0" smtClean="0">
                <a:solidFill>
                  <a:srgbClr val="FFFF00"/>
                </a:solidFill>
                <a:latin typeface="+mj-lt"/>
              </a:rPr>
              <a:t>always be ready</a:t>
            </a:r>
            <a:r>
              <a:rPr lang="en-US" sz="3200" i="1" dirty="0" smtClean="0">
                <a:solidFill>
                  <a:schemeClr val="bg1"/>
                </a:solidFill>
                <a:latin typeface="+mj-lt"/>
              </a:rPr>
              <a:t> to give a defense to everyone who asks you a reason for the hope that is in you, with meekness and fear;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0"/>
            <a:ext cx="9144000" cy="646331"/>
          </a:xfrm>
          <a:prstGeom prst="rect">
            <a:avLst/>
          </a:prstGeom>
          <a:noFill/>
        </p:spPr>
        <p:txBody>
          <a:bodyPr wrap="square" rtlCol="0">
            <a:spAutoFit/>
          </a:bodyPr>
          <a:lstStyle/>
          <a:p>
            <a:pPr algn="ctr"/>
            <a:r>
              <a:rPr lang="en-US" sz="3600" dirty="0" smtClean="0">
                <a:solidFill>
                  <a:srgbClr val="FFC000"/>
                </a:solidFill>
                <a:latin typeface="+mj-lt"/>
              </a:rPr>
              <a:t>2, Assumption that people are not spiritual</a:t>
            </a:r>
            <a:endParaRPr lang="en-US" sz="3600" dirty="0">
              <a:solidFill>
                <a:srgbClr val="FFC000"/>
              </a:solidFill>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C000"/>
                </a:solidFill>
                <a:latin typeface="+mj-lt"/>
              </a:rPr>
              <a:t>2, Assumption that people are not spiritual</a:t>
            </a:r>
            <a:endParaRPr lang="en-US" sz="3600" dirty="0">
              <a:solidFill>
                <a:srgbClr val="FFC000"/>
              </a:solidFill>
              <a:latin typeface="+mj-lt"/>
            </a:endParaRPr>
          </a:p>
        </p:txBody>
      </p:sp>
      <p:sp>
        <p:nvSpPr>
          <p:cNvPr id="3" name="TextBox 2"/>
          <p:cNvSpPr txBox="1"/>
          <p:nvPr/>
        </p:nvSpPr>
        <p:spPr>
          <a:xfrm>
            <a:off x="0" y="2438400"/>
            <a:ext cx="9144000" cy="3724096"/>
          </a:xfrm>
          <a:prstGeom prst="rect">
            <a:avLst/>
          </a:prstGeom>
          <a:noFill/>
        </p:spPr>
        <p:txBody>
          <a:bodyPr wrap="square" rtlCol="0">
            <a:spAutoFit/>
          </a:bodyPr>
          <a:lstStyle/>
          <a:p>
            <a:pPr algn="ctr"/>
            <a:r>
              <a:rPr lang="en-US" sz="3600" dirty="0" smtClean="0">
                <a:solidFill>
                  <a:schemeClr val="bg1"/>
                </a:solidFill>
                <a:latin typeface="+mj-lt"/>
              </a:rPr>
              <a:t>God designed us as spiritual beings.</a:t>
            </a:r>
          </a:p>
          <a:p>
            <a:pPr algn="ctr"/>
            <a:endParaRPr lang="en-US" sz="3200" dirty="0" smtClean="0">
              <a:solidFill>
                <a:schemeClr val="bg1"/>
              </a:solidFill>
              <a:latin typeface="+mj-lt"/>
            </a:endParaRPr>
          </a:p>
          <a:p>
            <a:r>
              <a:rPr lang="en-US" sz="3200" i="1" dirty="0" smtClean="0">
                <a:solidFill>
                  <a:schemeClr val="bg1"/>
                </a:solidFill>
                <a:latin typeface="+mj-lt"/>
              </a:rPr>
              <a:t>Ecclesiastes 3:11</a:t>
            </a:r>
          </a:p>
          <a:p>
            <a:r>
              <a:rPr lang="en-US" sz="3200" i="1" dirty="0" smtClean="0">
                <a:solidFill>
                  <a:schemeClr val="bg1"/>
                </a:solidFill>
                <a:latin typeface="+mj-lt"/>
              </a:rPr>
              <a:t>… Also He has put eternity in their hearts,…</a:t>
            </a:r>
          </a:p>
          <a:p>
            <a:pPr algn="ctr"/>
            <a:endParaRPr lang="en-US" sz="3200" dirty="0" smtClean="0">
              <a:solidFill>
                <a:schemeClr val="bg1"/>
              </a:solidFill>
              <a:latin typeface="+mj-lt"/>
            </a:endParaRPr>
          </a:p>
          <a:p>
            <a:pPr algn="ctr"/>
            <a:r>
              <a:rPr lang="en-US" sz="3600" dirty="0" smtClean="0">
                <a:solidFill>
                  <a:schemeClr val="bg1"/>
                </a:solidFill>
                <a:latin typeface="+mj-lt"/>
              </a:rPr>
              <a:t>So don't hold back from starting or </a:t>
            </a:r>
            <a:endParaRPr lang="en-US" sz="3600" dirty="0" smtClean="0">
              <a:solidFill>
                <a:schemeClr val="bg1"/>
              </a:solidFill>
              <a:latin typeface="+mj-lt"/>
            </a:endParaRPr>
          </a:p>
          <a:p>
            <a:pPr algn="ctr"/>
            <a:r>
              <a:rPr lang="en-US" sz="3600" dirty="0" smtClean="0">
                <a:solidFill>
                  <a:schemeClr val="bg1"/>
                </a:solidFill>
                <a:latin typeface="+mj-lt"/>
              </a:rPr>
              <a:t>having </a:t>
            </a:r>
            <a:r>
              <a:rPr lang="en-US" sz="3600" dirty="0" smtClean="0">
                <a:solidFill>
                  <a:schemeClr val="bg1"/>
                </a:solidFill>
                <a:latin typeface="+mj-lt"/>
              </a:rPr>
              <a:t>a conversation.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626</Words>
  <Application>Microsoft Office PowerPoint</Application>
  <PresentationFormat>On-screen Show (4:3)</PresentationFormat>
  <Paragraphs>75</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Ashish Raichur</dc:creator>
  <cp:lastModifiedBy>Ashish Raichur</cp:lastModifiedBy>
  <cp:revision>21</cp:revision>
  <dcterms:created xsi:type="dcterms:W3CDTF">2006-08-16T00:00:00Z</dcterms:created>
  <dcterms:modified xsi:type="dcterms:W3CDTF">2018-02-10T01:51:18Z</dcterms:modified>
</cp:coreProperties>
</file>