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60" r:id="rId6"/>
    <p:sldId id="261" r:id="rId7"/>
    <p:sldId id="274" r:id="rId8"/>
    <p:sldId id="262" r:id="rId9"/>
    <p:sldId id="273" r:id="rId10"/>
    <p:sldId id="275" r:id="rId11"/>
    <p:sldId id="263" r:id="rId12"/>
    <p:sldId id="270" r:id="rId13"/>
    <p:sldId id="268" r:id="rId14"/>
    <p:sldId id="271" r:id="rId15"/>
    <p:sldId id="277" r:id="rId16"/>
    <p:sldId id="267" r:id="rId17"/>
    <p:sldId id="276" r:id="rId18"/>
    <p:sldId id="265" r:id="rId19"/>
    <p:sldId id="272" r:id="rId20"/>
    <p:sldId id="269" r:id="rId21"/>
    <p:sldId id="266" r:id="rId22"/>
    <p:sldId id="278" r:id="rId23"/>
    <p:sldId id="279" r:id="rId24"/>
    <p:sldId id="282" r:id="rId25"/>
    <p:sldId id="283" r:id="rId26"/>
    <p:sldId id="284"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2018-09-30-The-Seventh-Time-Ppt-header.jpg"/>
          <p:cNvPicPr>
            <a:picLocks noChangeAspect="1"/>
          </p:cNvPicPr>
          <p:nvPr userDrawn="1"/>
        </p:nvPicPr>
        <p:blipFill>
          <a:blip r:embed="rId2" cstate="print"/>
          <a:stretch>
            <a:fillRect/>
          </a:stretch>
        </p:blipFill>
        <p:spPr>
          <a:xfrm>
            <a:off x="38100" y="0"/>
            <a:ext cx="9072563" cy="1257300"/>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9/29/2018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371600"/>
            <a:ext cx="9144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5324535"/>
          </a:xfrm>
          <a:prstGeom prst="rect">
            <a:avLst/>
          </a:prstGeom>
          <a:noFill/>
        </p:spPr>
        <p:txBody>
          <a:bodyPr wrap="square" rtlCol="0">
            <a:spAutoFit/>
          </a:bodyPr>
          <a:lstStyle/>
          <a:p>
            <a:pPr algn="ctr"/>
            <a:r>
              <a:rPr lang="en-US" sz="3400" i="1" dirty="0" smtClean="0">
                <a:solidFill>
                  <a:schemeClr val="bg1"/>
                </a:solidFill>
              </a:rPr>
              <a:t>2 Chronicles </a:t>
            </a:r>
            <a:r>
              <a:rPr lang="en-US" sz="3400" i="1" dirty="0" smtClean="0">
                <a:solidFill>
                  <a:schemeClr val="bg1"/>
                </a:solidFill>
              </a:rPr>
              <a:t>20:14-17</a:t>
            </a:r>
            <a:endParaRPr lang="en-US" sz="3400" i="1" dirty="0" smtClean="0">
              <a:solidFill>
                <a:schemeClr val="bg1"/>
              </a:solidFill>
            </a:endParaRPr>
          </a:p>
          <a:p>
            <a:pPr algn="ctr"/>
            <a:r>
              <a:rPr lang="en-US" sz="3400" i="1" dirty="0" smtClean="0">
                <a:solidFill>
                  <a:schemeClr val="bg1"/>
                </a:solidFill>
              </a:rPr>
              <a:t>“14 Then the Spirit of the Lord came upon </a:t>
            </a:r>
            <a:r>
              <a:rPr lang="en-US" sz="3400" i="1" dirty="0" err="1" smtClean="0">
                <a:solidFill>
                  <a:schemeClr val="bg1"/>
                </a:solidFill>
              </a:rPr>
              <a:t>Jahaziel</a:t>
            </a:r>
            <a:r>
              <a:rPr lang="en-US" sz="3400" i="1" dirty="0" smtClean="0">
                <a:solidFill>
                  <a:schemeClr val="bg1"/>
                </a:solidFill>
              </a:rPr>
              <a:t> the son of Zechariah, the son of </a:t>
            </a:r>
            <a:r>
              <a:rPr lang="en-US" sz="3400" i="1" dirty="0" err="1" smtClean="0">
                <a:solidFill>
                  <a:schemeClr val="bg1"/>
                </a:solidFill>
              </a:rPr>
              <a:t>Benaiah</a:t>
            </a:r>
            <a:r>
              <a:rPr lang="en-US" sz="3400" i="1" dirty="0" smtClean="0">
                <a:solidFill>
                  <a:schemeClr val="bg1"/>
                </a:solidFill>
              </a:rPr>
              <a:t>, the son of </a:t>
            </a:r>
            <a:r>
              <a:rPr lang="en-US" sz="3400" i="1" dirty="0" err="1" smtClean="0">
                <a:solidFill>
                  <a:schemeClr val="bg1"/>
                </a:solidFill>
              </a:rPr>
              <a:t>Jeiel</a:t>
            </a:r>
            <a:r>
              <a:rPr lang="en-US" sz="3400" i="1" dirty="0" smtClean="0">
                <a:solidFill>
                  <a:schemeClr val="bg1"/>
                </a:solidFill>
              </a:rPr>
              <a:t>, the son of </a:t>
            </a:r>
            <a:r>
              <a:rPr lang="en-US" sz="3400" i="1" dirty="0" err="1" smtClean="0">
                <a:solidFill>
                  <a:schemeClr val="bg1"/>
                </a:solidFill>
              </a:rPr>
              <a:t>Mattaniah</a:t>
            </a:r>
            <a:r>
              <a:rPr lang="en-US" sz="3400" i="1" dirty="0" smtClean="0">
                <a:solidFill>
                  <a:schemeClr val="bg1"/>
                </a:solidFill>
              </a:rPr>
              <a:t>, a Levite of the sons of </a:t>
            </a:r>
            <a:r>
              <a:rPr lang="en-US" sz="3400" i="1" dirty="0" err="1" smtClean="0">
                <a:solidFill>
                  <a:schemeClr val="bg1"/>
                </a:solidFill>
              </a:rPr>
              <a:t>Asaph</a:t>
            </a:r>
            <a:r>
              <a:rPr lang="en-US" sz="3400" i="1" dirty="0" smtClean="0">
                <a:solidFill>
                  <a:schemeClr val="bg1"/>
                </a:solidFill>
              </a:rPr>
              <a:t>, in the midst of the assembly. 15 And he said, “Listen, all you of Judah and you inhabitants of Jerusalem, and you, King Jehoshaphat! Thus says the Lord to you: ‘Do not be afraid nor dismayed because of this great multitude, for the battle is not yours, but God’s.”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5324535"/>
          </a:xfrm>
          <a:prstGeom prst="rect">
            <a:avLst/>
          </a:prstGeom>
          <a:noFill/>
        </p:spPr>
        <p:txBody>
          <a:bodyPr wrap="square" rtlCol="0">
            <a:spAutoFit/>
          </a:bodyPr>
          <a:lstStyle/>
          <a:p>
            <a:pPr algn="ctr"/>
            <a:r>
              <a:rPr lang="en-US" sz="3400" i="1" dirty="0" smtClean="0">
                <a:solidFill>
                  <a:schemeClr val="bg1"/>
                </a:solidFill>
              </a:rPr>
              <a:t>2 Chronicles </a:t>
            </a:r>
            <a:r>
              <a:rPr lang="en-US" sz="3400" i="1" dirty="0" smtClean="0">
                <a:solidFill>
                  <a:schemeClr val="bg1"/>
                </a:solidFill>
              </a:rPr>
              <a:t>20:14-17</a:t>
            </a:r>
            <a:r>
              <a:rPr lang="en-US" sz="3400" i="1" dirty="0" smtClean="0">
                <a:solidFill>
                  <a:schemeClr val="bg1"/>
                </a:solidFill>
              </a:rPr>
              <a:t>:</a:t>
            </a:r>
          </a:p>
          <a:p>
            <a:pPr algn="ctr"/>
            <a:r>
              <a:rPr lang="en-US" sz="3400" i="1" dirty="0" smtClean="0">
                <a:solidFill>
                  <a:schemeClr val="bg1"/>
                </a:solidFill>
              </a:rPr>
              <a:t>16 Tomorrow go down against them. They will surely come up by the Ascent of </a:t>
            </a:r>
            <a:r>
              <a:rPr lang="en-US" sz="3400" i="1" dirty="0" err="1" smtClean="0">
                <a:solidFill>
                  <a:schemeClr val="bg1"/>
                </a:solidFill>
              </a:rPr>
              <a:t>Ziz</a:t>
            </a:r>
            <a:r>
              <a:rPr lang="en-US" sz="3400" i="1" dirty="0" smtClean="0">
                <a:solidFill>
                  <a:schemeClr val="bg1"/>
                </a:solidFill>
              </a:rPr>
              <a:t>, and you will find them at the end of the [d]brook before the Wilderness of </a:t>
            </a:r>
            <a:r>
              <a:rPr lang="en-US" sz="3400" i="1" dirty="0" err="1" smtClean="0">
                <a:solidFill>
                  <a:schemeClr val="bg1"/>
                </a:solidFill>
              </a:rPr>
              <a:t>Jeruel</a:t>
            </a:r>
            <a:r>
              <a:rPr lang="en-US" sz="3400" i="1" dirty="0" smtClean="0">
                <a:solidFill>
                  <a:schemeClr val="bg1"/>
                </a:solidFill>
              </a:rPr>
              <a:t>. 17 You will not need to fight in this battle. Position yourselves, stand still and see the salvation of the Lord, who is with you, O Judah and Jerusalem!’ Do not fear or be dismayed; tomorrow go out against them, for the Lord is with you.”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057400"/>
            <a:ext cx="9144000" cy="4770537"/>
          </a:xfrm>
          <a:prstGeom prst="rect">
            <a:avLst/>
          </a:prstGeom>
          <a:noFill/>
        </p:spPr>
        <p:txBody>
          <a:bodyPr wrap="square" rtlCol="0">
            <a:spAutoFit/>
          </a:bodyPr>
          <a:lstStyle/>
          <a:p>
            <a:pPr algn="ctr"/>
            <a:r>
              <a:rPr lang="en-US" sz="3800" i="1" dirty="0" smtClean="0">
                <a:solidFill>
                  <a:schemeClr val="bg1"/>
                </a:solidFill>
              </a:rPr>
              <a:t>2 Chronicles 20:21-23</a:t>
            </a:r>
          </a:p>
          <a:p>
            <a:pPr algn="ctr"/>
            <a:r>
              <a:rPr lang="en-US" sz="3800" i="1" dirty="0" smtClean="0">
                <a:solidFill>
                  <a:schemeClr val="bg1"/>
                </a:solidFill>
              </a:rPr>
              <a:t> “21 And when he had consulted with the people, he appointed those who should sing to the Lord, and who should praise the beauty of holiness, as they went out before the army and were saying:</a:t>
            </a:r>
          </a:p>
          <a:p>
            <a:pPr algn="ctr"/>
            <a:r>
              <a:rPr lang="en-US" sz="3800" i="1" dirty="0" smtClean="0">
                <a:solidFill>
                  <a:schemeClr val="bg1"/>
                </a:solidFill>
              </a:rPr>
              <a:t>“Praise the Lord,</a:t>
            </a:r>
            <a:br>
              <a:rPr lang="en-US" sz="3800" i="1" dirty="0" smtClean="0">
                <a:solidFill>
                  <a:schemeClr val="bg1"/>
                </a:solidFill>
              </a:rPr>
            </a:br>
            <a:r>
              <a:rPr lang="en-US" sz="3800" i="1" dirty="0" smtClean="0">
                <a:solidFill>
                  <a:schemeClr val="bg1"/>
                </a:solidFill>
              </a:rPr>
              <a:t>For His mercy endures forever.”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057400"/>
            <a:ext cx="9144000" cy="4524315"/>
          </a:xfrm>
          <a:prstGeom prst="rect">
            <a:avLst/>
          </a:prstGeom>
          <a:noFill/>
        </p:spPr>
        <p:txBody>
          <a:bodyPr wrap="square" rtlCol="0">
            <a:spAutoFit/>
          </a:bodyPr>
          <a:lstStyle/>
          <a:p>
            <a:pPr algn="ctr"/>
            <a:r>
              <a:rPr lang="en-US" sz="3600" i="1" dirty="0" smtClean="0">
                <a:solidFill>
                  <a:schemeClr val="bg1"/>
                </a:solidFill>
              </a:rPr>
              <a:t>2 Chronicles 20:22-23</a:t>
            </a:r>
          </a:p>
          <a:p>
            <a:pPr algn="ctr"/>
            <a:r>
              <a:rPr lang="en-US" sz="3600" i="1" dirty="0" smtClean="0">
                <a:solidFill>
                  <a:schemeClr val="bg1"/>
                </a:solidFill>
              </a:rPr>
              <a:t>22 Now when they began to sing and to praise, the Lord set ambushes against the people of </a:t>
            </a:r>
            <a:r>
              <a:rPr lang="en-US" sz="3600" i="1" dirty="0" err="1" smtClean="0">
                <a:solidFill>
                  <a:schemeClr val="bg1"/>
                </a:solidFill>
              </a:rPr>
              <a:t>Ammon</a:t>
            </a:r>
            <a:r>
              <a:rPr lang="en-US" sz="3600" i="1" dirty="0" smtClean="0">
                <a:solidFill>
                  <a:schemeClr val="bg1"/>
                </a:solidFill>
              </a:rPr>
              <a:t>, Moab, and Mount </a:t>
            </a:r>
            <a:r>
              <a:rPr lang="en-US" sz="3600" i="1" dirty="0" err="1" smtClean="0">
                <a:solidFill>
                  <a:schemeClr val="bg1"/>
                </a:solidFill>
              </a:rPr>
              <a:t>Seir</a:t>
            </a:r>
            <a:r>
              <a:rPr lang="en-US" sz="3600" i="1" dirty="0" smtClean="0">
                <a:solidFill>
                  <a:schemeClr val="bg1"/>
                </a:solidFill>
              </a:rPr>
              <a:t>, who had come against Judah; and they were defeated.  23 For the people of </a:t>
            </a:r>
            <a:r>
              <a:rPr lang="en-US" sz="3600" i="1" dirty="0" err="1" smtClean="0">
                <a:solidFill>
                  <a:schemeClr val="bg1"/>
                </a:solidFill>
              </a:rPr>
              <a:t>Ammon</a:t>
            </a:r>
            <a:r>
              <a:rPr lang="en-US" sz="3600" i="1" dirty="0" smtClean="0">
                <a:solidFill>
                  <a:schemeClr val="bg1"/>
                </a:solidFill>
              </a:rPr>
              <a:t> and Moab stood up against the inhabitants of Mount </a:t>
            </a:r>
            <a:r>
              <a:rPr lang="en-US" sz="3600" i="1" dirty="0" err="1" smtClean="0">
                <a:solidFill>
                  <a:schemeClr val="bg1"/>
                </a:solidFill>
              </a:rPr>
              <a:t>Seir</a:t>
            </a:r>
            <a:r>
              <a:rPr lang="en-US" sz="3600" i="1" dirty="0" smtClean="0">
                <a:solidFill>
                  <a:schemeClr val="bg1"/>
                </a:solidFill>
              </a:rPr>
              <a:t> to utterly kill and destroy them.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5016758"/>
          </a:xfrm>
          <a:prstGeom prst="rect">
            <a:avLst/>
          </a:prstGeom>
          <a:noFill/>
        </p:spPr>
        <p:txBody>
          <a:bodyPr wrap="square" rtlCol="0">
            <a:spAutoFit/>
          </a:bodyPr>
          <a:lstStyle/>
          <a:p>
            <a:pPr algn="ctr"/>
            <a:r>
              <a:rPr lang="en-US" sz="8000" b="1" i="1" dirty="0" smtClean="0">
                <a:solidFill>
                  <a:schemeClr val="bg1"/>
                </a:solidFill>
              </a:rPr>
              <a:t>Strengthening Ourselves is in the Lord is to know the Lord we Seek</a:t>
            </a:r>
            <a:endParaRPr lang="en-US" sz="8000" b="1" i="1"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4401205"/>
          </a:xfrm>
          <a:prstGeom prst="rect">
            <a:avLst/>
          </a:prstGeom>
          <a:noFill/>
        </p:spPr>
        <p:txBody>
          <a:bodyPr wrap="square" rtlCol="0">
            <a:spAutoFit/>
          </a:bodyPr>
          <a:lstStyle/>
          <a:p>
            <a:pPr algn="ctr"/>
            <a:r>
              <a:rPr lang="en-US" sz="4000" b="1" i="1" dirty="0" smtClean="0">
                <a:solidFill>
                  <a:schemeClr val="bg1"/>
                </a:solidFill>
              </a:rPr>
              <a:t>God’s Relationship With </a:t>
            </a:r>
            <a:r>
              <a:rPr lang="en-US" sz="4000" b="1" i="1" dirty="0" smtClean="0">
                <a:solidFill>
                  <a:schemeClr val="bg1"/>
                </a:solidFill>
              </a:rPr>
              <a:t>T</a:t>
            </a:r>
            <a:r>
              <a:rPr lang="en-US" sz="4000" b="1" i="1" dirty="0" smtClean="0">
                <a:solidFill>
                  <a:schemeClr val="bg1"/>
                </a:solidFill>
              </a:rPr>
              <a:t>hem</a:t>
            </a:r>
          </a:p>
          <a:p>
            <a:pPr algn="ctr"/>
            <a:r>
              <a:rPr lang="en-US" sz="4000" i="1" dirty="0" smtClean="0">
                <a:solidFill>
                  <a:schemeClr val="bg1"/>
                </a:solidFill>
              </a:rPr>
              <a:t>2 </a:t>
            </a:r>
            <a:r>
              <a:rPr lang="en-US" sz="4000" i="1" dirty="0" smtClean="0">
                <a:solidFill>
                  <a:schemeClr val="bg1"/>
                </a:solidFill>
              </a:rPr>
              <a:t>Chronicles 20:6 </a:t>
            </a:r>
          </a:p>
          <a:p>
            <a:pPr algn="ctr"/>
            <a:r>
              <a:rPr lang="en-US" sz="4000" i="1" dirty="0" smtClean="0">
                <a:solidFill>
                  <a:schemeClr val="bg1"/>
                </a:solidFill>
              </a:rPr>
              <a:t>“and said: </a:t>
            </a:r>
            <a:r>
              <a:rPr lang="en-US" sz="4000" i="1" dirty="0" smtClean="0">
                <a:solidFill>
                  <a:schemeClr val="bg1"/>
                </a:solidFill>
              </a:rPr>
              <a:t>‘O </a:t>
            </a:r>
            <a:r>
              <a:rPr lang="en-US" sz="4000" i="1" dirty="0" smtClean="0">
                <a:solidFill>
                  <a:schemeClr val="bg1"/>
                </a:solidFill>
              </a:rPr>
              <a:t>LORD God of our fathers, are You not God in heaven, and do You not rule over all the kingdoms of the nations, and in Your hand is there not power and might, so that no one is able to withstand You</a:t>
            </a:r>
            <a:r>
              <a:rPr lang="en-US" sz="4000" i="1" dirty="0" smtClean="0">
                <a:solidFill>
                  <a:schemeClr val="bg1"/>
                </a:solidFill>
              </a:rPr>
              <a:t>?’”</a:t>
            </a:r>
            <a:endParaRPr lang="en-US" sz="4000" i="1"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4401205"/>
          </a:xfrm>
          <a:prstGeom prst="rect">
            <a:avLst/>
          </a:prstGeom>
          <a:noFill/>
        </p:spPr>
        <p:txBody>
          <a:bodyPr wrap="square" rtlCol="0">
            <a:spAutoFit/>
          </a:bodyPr>
          <a:lstStyle/>
          <a:p>
            <a:pPr algn="ctr"/>
            <a:r>
              <a:rPr lang="en-US" sz="4000" b="1" i="1" dirty="0" smtClean="0">
                <a:solidFill>
                  <a:schemeClr val="bg1"/>
                </a:solidFill>
              </a:rPr>
              <a:t>God’s Attributes</a:t>
            </a:r>
          </a:p>
          <a:p>
            <a:pPr algn="ctr"/>
            <a:r>
              <a:rPr lang="en-US" sz="4000" i="1" dirty="0" smtClean="0">
                <a:solidFill>
                  <a:schemeClr val="bg1"/>
                </a:solidFill>
              </a:rPr>
              <a:t>2 </a:t>
            </a:r>
            <a:r>
              <a:rPr lang="en-US" sz="4000" i="1" dirty="0" smtClean="0">
                <a:solidFill>
                  <a:schemeClr val="bg1"/>
                </a:solidFill>
              </a:rPr>
              <a:t>Chronicles 20:6 </a:t>
            </a:r>
          </a:p>
          <a:p>
            <a:pPr algn="ctr"/>
            <a:r>
              <a:rPr lang="en-US" sz="4000" i="1" dirty="0" smtClean="0">
                <a:solidFill>
                  <a:schemeClr val="bg1"/>
                </a:solidFill>
              </a:rPr>
              <a:t>“are </a:t>
            </a:r>
            <a:r>
              <a:rPr lang="en-US" sz="4000" i="1" dirty="0" smtClean="0">
                <a:solidFill>
                  <a:schemeClr val="bg1"/>
                </a:solidFill>
              </a:rPr>
              <a:t>You not God in heaven, and do You not rule over all the kingdoms of the nations, and in Your hand is there not power and might, so that no one is able to withstand You?”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752600"/>
            <a:ext cx="9144000" cy="3785652"/>
          </a:xfrm>
          <a:prstGeom prst="rect">
            <a:avLst/>
          </a:prstGeom>
          <a:noFill/>
        </p:spPr>
        <p:txBody>
          <a:bodyPr wrap="square" rtlCol="0">
            <a:spAutoFit/>
          </a:bodyPr>
          <a:lstStyle/>
          <a:p>
            <a:pPr algn="ctr"/>
            <a:r>
              <a:rPr lang="en-US" sz="4000" b="1" i="1" dirty="0" smtClean="0">
                <a:solidFill>
                  <a:schemeClr val="bg1"/>
                </a:solidFill>
              </a:rPr>
              <a:t>God’s </a:t>
            </a:r>
            <a:r>
              <a:rPr lang="en-US" sz="4000" b="1" i="1" dirty="0" smtClean="0">
                <a:solidFill>
                  <a:schemeClr val="bg1"/>
                </a:solidFill>
              </a:rPr>
              <a:t>Actions – His Covenant</a:t>
            </a:r>
            <a:endParaRPr lang="en-US" sz="4000" b="1" i="1" dirty="0" smtClean="0">
              <a:solidFill>
                <a:schemeClr val="bg1"/>
              </a:solidFill>
            </a:endParaRPr>
          </a:p>
          <a:p>
            <a:pPr algn="ctr"/>
            <a:r>
              <a:rPr lang="en-US" sz="4000" i="1" dirty="0" smtClean="0">
                <a:solidFill>
                  <a:schemeClr val="bg1"/>
                </a:solidFill>
              </a:rPr>
              <a:t>2 </a:t>
            </a:r>
            <a:r>
              <a:rPr lang="en-US" sz="4000" i="1" dirty="0" smtClean="0">
                <a:solidFill>
                  <a:schemeClr val="bg1"/>
                </a:solidFill>
              </a:rPr>
              <a:t>Chronicles 20:7</a:t>
            </a:r>
          </a:p>
          <a:p>
            <a:pPr algn="ctr"/>
            <a:r>
              <a:rPr lang="en-US" sz="4000" i="1" dirty="0" smtClean="0">
                <a:solidFill>
                  <a:schemeClr val="bg1"/>
                </a:solidFill>
              </a:rPr>
              <a:t>“Are You not our God, who drove out the inhabitants of this land before Your people Israel, and gave it to the descendants of Abraham Your friend forever?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00200"/>
            <a:ext cx="9144000" cy="5201424"/>
          </a:xfrm>
          <a:prstGeom prst="rect">
            <a:avLst/>
          </a:prstGeom>
          <a:noFill/>
        </p:spPr>
        <p:txBody>
          <a:bodyPr wrap="square" rtlCol="0">
            <a:spAutoFit/>
          </a:bodyPr>
          <a:lstStyle/>
          <a:p>
            <a:pPr algn="ctr"/>
            <a:r>
              <a:rPr lang="en-US" sz="4000" i="1" dirty="0" smtClean="0">
                <a:solidFill>
                  <a:schemeClr val="bg1"/>
                </a:solidFill>
              </a:rPr>
              <a:t>God’s Covenant</a:t>
            </a:r>
          </a:p>
          <a:p>
            <a:pPr algn="ctr"/>
            <a:r>
              <a:rPr lang="en-US" sz="4000" i="1" dirty="0" smtClean="0">
                <a:solidFill>
                  <a:schemeClr val="bg1"/>
                </a:solidFill>
              </a:rPr>
              <a:t>2 </a:t>
            </a:r>
            <a:r>
              <a:rPr lang="en-US" sz="4000" i="1" dirty="0" smtClean="0">
                <a:solidFill>
                  <a:schemeClr val="bg1"/>
                </a:solidFill>
              </a:rPr>
              <a:t>Chronicles 20:8</a:t>
            </a:r>
          </a:p>
          <a:p>
            <a:pPr algn="ctr"/>
            <a:r>
              <a:rPr lang="en-US" sz="3600" i="1" dirty="0" smtClean="0">
                <a:solidFill>
                  <a:schemeClr val="bg1"/>
                </a:solidFill>
              </a:rPr>
              <a:t>“And they dwell in it, and have built You a sanctuary in it for Your name, saying, 9 ‘If disaster comes upon us—sword, judgment, pestilence, or famine—we will stand before this temple and in Your presence (for Your name is in this temple), and cry out to You in our affliction, and You will hear and save.’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5355312"/>
          </a:xfrm>
          <a:prstGeom prst="rect">
            <a:avLst/>
          </a:prstGeom>
          <a:noFill/>
        </p:spPr>
        <p:txBody>
          <a:bodyPr wrap="square" rtlCol="0">
            <a:spAutoFit/>
          </a:bodyPr>
          <a:lstStyle/>
          <a:p>
            <a:pPr algn="ctr"/>
            <a:r>
              <a:rPr lang="en-US" sz="3800" i="1" dirty="0" smtClean="0">
                <a:solidFill>
                  <a:schemeClr val="bg1"/>
                </a:solidFill>
              </a:rPr>
              <a:t>2 Chronicles 20:10,11 </a:t>
            </a:r>
          </a:p>
          <a:p>
            <a:pPr algn="ctr"/>
            <a:r>
              <a:rPr lang="en-US" sz="3800" i="1" dirty="0" smtClean="0">
                <a:solidFill>
                  <a:schemeClr val="bg1"/>
                </a:solidFill>
              </a:rPr>
              <a:t>“And now, here are the people of </a:t>
            </a:r>
            <a:r>
              <a:rPr lang="en-US" sz="3800" i="1" dirty="0" err="1" smtClean="0">
                <a:solidFill>
                  <a:schemeClr val="bg1"/>
                </a:solidFill>
              </a:rPr>
              <a:t>Ammon</a:t>
            </a:r>
            <a:r>
              <a:rPr lang="en-US" sz="3800" i="1" dirty="0" smtClean="0">
                <a:solidFill>
                  <a:schemeClr val="bg1"/>
                </a:solidFill>
              </a:rPr>
              <a:t>, Moab, and Mount </a:t>
            </a:r>
            <a:r>
              <a:rPr lang="en-US" sz="3800" i="1" dirty="0" err="1" smtClean="0">
                <a:solidFill>
                  <a:schemeClr val="bg1"/>
                </a:solidFill>
              </a:rPr>
              <a:t>Seir</a:t>
            </a:r>
            <a:r>
              <a:rPr lang="en-US" sz="3800" i="1" dirty="0" smtClean="0">
                <a:solidFill>
                  <a:schemeClr val="bg1"/>
                </a:solidFill>
              </a:rPr>
              <a:t>—whom You would not let Israel invade when they came out of the land of Egypt, but they turned from them and did not destroy them— 11 here they are, rewarding us by coming to throw us out of Your possession which You have given us to inherit.”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057400"/>
            <a:ext cx="9144000" cy="4401205"/>
          </a:xfrm>
          <a:prstGeom prst="rect">
            <a:avLst/>
          </a:prstGeom>
          <a:noFill/>
        </p:spPr>
        <p:txBody>
          <a:bodyPr wrap="square" rtlCol="0">
            <a:spAutoFit/>
          </a:bodyPr>
          <a:lstStyle/>
          <a:p>
            <a:pPr algn="ctr"/>
            <a:r>
              <a:rPr lang="en-US" sz="4000" b="1" i="1" dirty="0" smtClean="0">
                <a:solidFill>
                  <a:schemeClr val="bg1"/>
                </a:solidFill>
              </a:rPr>
              <a:t>2 Chronicles </a:t>
            </a:r>
            <a:r>
              <a:rPr lang="en-US" sz="4000" b="1" dirty="0" smtClean="0">
                <a:solidFill>
                  <a:schemeClr val="bg1"/>
                </a:solidFill>
              </a:rPr>
              <a:t>17:3 </a:t>
            </a:r>
            <a:r>
              <a:rPr lang="en-US" sz="4000" b="1" dirty="0" smtClean="0">
                <a:solidFill>
                  <a:schemeClr val="bg1"/>
                </a:solidFill>
              </a:rPr>
              <a:t>,4</a:t>
            </a:r>
          </a:p>
          <a:p>
            <a:pPr algn="ctr"/>
            <a:r>
              <a:rPr lang="en-US" sz="4000" i="1" dirty="0" smtClean="0">
                <a:solidFill>
                  <a:schemeClr val="bg1"/>
                </a:solidFill>
              </a:rPr>
              <a:t>3</a:t>
            </a:r>
            <a:r>
              <a:rPr lang="en-US" sz="4000" i="1" dirty="0" smtClean="0">
                <a:solidFill>
                  <a:schemeClr val="bg1"/>
                </a:solidFill>
              </a:rPr>
              <a:t> </a:t>
            </a:r>
            <a:r>
              <a:rPr lang="en-US" sz="4000" i="1" dirty="0" smtClean="0">
                <a:solidFill>
                  <a:schemeClr val="bg1"/>
                </a:solidFill>
              </a:rPr>
              <a:t>“Now the LORD was with Jehoshaphat, because he walked in the former ways of his father David; he did not seek the Baal's, 4 but sought the God of his father, and walked in His commandments and not according to the acts of Israel.”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4524315"/>
          </a:xfrm>
          <a:prstGeom prst="rect">
            <a:avLst/>
          </a:prstGeom>
          <a:noFill/>
        </p:spPr>
        <p:txBody>
          <a:bodyPr wrap="square" rtlCol="0">
            <a:spAutoFit/>
          </a:bodyPr>
          <a:lstStyle/>
          <a:p>
            <a:pPr algn="ctr"/>
            <a:r>
              <a:rPr lang="en-US" sz="4800" b="1" i="1" dirty="0" smtClean="0">
                <a:solidFill>
                  <a:schemeClr val="bg1"/>
                </a:solidFill>
              </a:rPr>
              <a:t>1 Samuel 30:3</a:t>
            </a:r>
          </a:p>
          <a:p>
            <a:pPr algn="ctr"/>
            <a:r>
              <a:rPr lang="en-US" sz="4800" i="1" dirty="0" smtClean="0">
                <a:solidFill>
                  <a:schemeClr val="bg1"/>
                </a:solidFill>
              </a:rPr>
              <a:t> 3 So David and his men came to the city, and there it was, burned with fire; and their wives, their sons, and their daughters had been taken captive</a:t>
            </a:r>
            <a:r>
              <a:rPr lang="en-US" sz="4800" i="1" dirty="0" smtClean="0">
                <a:solidFill>
                  <a:schemeClr val="bg1"/>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4401205"/>
          </a:xfrm>
          <a:prstGeom prst="rect">
            <a:avLst/>
          </a:prstGeom>
          <a:noFill/>
        </p:spPr>
        <p:txBody>
          <a:bodyPr wrap="square" rtlCol="0">
            <a:spAutoFit/>
          </a:bodyPr>
          <a:lstStyle/>
          <a:p>
            <a:pPr algn="ctr"/>
            <a:r>
              <a:rPr lang="en-US" sz="4000" b="1" i="1" dirty="0" smtClean="0">
                <a:solidFill>
                  <a:schemeClr val="bg1"/>
                </a:solidFill>
              </a:rPr>
              <a:t>1 Samuel 30:6</a:t>
            </a:r>
          </a:p>
          <a:p>
            <a:pPr algn="ctr"/>
            <a:r>
              <a:rPr lang="en-US" sz="4000" i="1" dirty="0" smtClean="0">
                <a:solidFill>
                  <a:schemeClr val="bg1"/>
                </a:solidFill>
              </a:rPr>
              <a:t> </a:t>
            </a:r>
            <a:r>
              <a:rPr lang="en-US" sz="4000" i="1" dirty="0" smtClean="0">
                <a:solidFill>
                  <a:schemeClr val="bg1"/>
                </a:solidFill>
              </a:rPr>
              <a:t>Now </a:t>
            </a:r>
            <a:r>
              <a:rPr lang="en-US" sz="4000" i="1" dirty="0" smtClean="0">
                <a:solidFill>
                  <a:schemeClr val="bg1"/>
                </a:solidFill>
              </a:rPr>
              <a:t>David was greatly distressed, for the people spoke of stoning him, because the soul of all the people was [a]grieved, every man for his sons and his daughters. But David strengthened himself in the Lord his God.</a:t>
            </a:r>
            <a:endParaRPr lang="en-US" sz="4000" i="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971800"/>
            <a:ext cx="9144000" cy="1323439"/>
          </a:xfrm>
          <a:prstGeom prst="rect">
            <a:avLst/>
          </a:prstGeom>
          <a:noFill/>
        </p:spPr>
        <p:txBody>
          <a:bodyPr wrap="square" rtlCol="0">
            <a:spAutoFit/>
          </a:bodyPr>
          <a:lstStyle/>
          <a:p>
            <a:pPr algn="ctr"/>
            <a:r>
              <a:rPr lang="en-US" sz="8000" b="1" i="1" dirty="0" smtClean="0">
                <a:solidFill>
                  <a:schemeClr val="bg1"/>
                </a:solidFill>
              </a:rPr>
              <a:t>God can be </a:t>
            </a:r>
            <a:r>
              <a:rPr lang="en-US" sz="8000" b="1" i="1" dirty="0" smtClean="0">
                <a:solidFill>
                  <a:schemeClr val="bg1"/>
                </a:solidFill>
              </a:rPr>
              <a:t>Glorified</a:t>
            </a:r>
            <a:r>
              <a:rPr lang="en-US" sz="8000" b="1" i="1" dirty="0" smtClean="0">
                <a:solidFill>
                  <a:schemeClr val="bg1"/>
                </a:solidFill>
              </a:rPr>
              <a:t>.</a:t>
            </a:r>
            <a:endParaRPr lang="en-US" sz="8000" i="1" dirty="0" smtClean="0">
              <a:solidFill>
                <a:schemeClr val="bg1"/>
              </a:solidFill>
            </a:endParaRPr>
          </a:p>
        </p:txBody>
      </p:sp>
      <p:sp>
        <p:nvSpPr>
          <p:cNvPr id="4" name="Rectangle 3"/>
          <p:cNvSpPr/>
          <p:nvPr/>
        </p:nvSpPr>
        <p:spPr>
          <a:xfrm>
            <a:off x="2286000" y="3105835"/>
            <a:ext cx="4572000" cy="646331"/>
          </a:xfrm>
          <a:prstGeom prst="rect">
            <a:avLst/>
          </a:prstGeom>
        </p:spPr>
        <p:txBody>
          <a:bodyPr>
            <a:spAutoFit/>
          </a:bodyPr>
          <a:lstStyle/>
          <a:p>
            <a:r>
              <a:rPr lang="en-US" b="1" dirty="0" smtClean="0"/>
              <a:t>Trials and problems make us mature believers who think and act like Jesus</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3785652"/>
          </a:xfrm>
          <a:prstGeom prst="rect">
            <a:avLst/>
          </a:prstGeom>
          <a:noFill/>
        </p:spPr>
        <p:txBody>
          <a:bodyPr wrap="square" rtlCol="0">
            <a:spAutoFit/>
          </a:bodyPr>
          <a:lstStyle/>
          <a:p>
            <a:pPr algn="ctr"/>
            <a:r>
              <a:rPr lang="en-US" sz="4000" b="1" i="1" dirty="0" smtClean="0">
                <a:solidFill>
                  <a:schemeClr val="bg1"/>
                </a:solidFill>
              </a:rPr>
              <a:t>2 Chronicles 20:27-29 </a:t>
            </a:r>
            <a:endParaRPr lang="en-US" sz="4000" b="1" i="1" dirty="0" smtClean="0">
              <a:solidFill>
                <a:schemeClr val="bg1"/>
              </a:solidFill>
            </a:endParaRPr>
          </a:p>
          <a:p>
            <a:pPr algn="ctr"/>
            <a:r>
              <a:rPr lang="en-US" sz="4000" b="1" i="1" dirty="0" smtClean="0">
                <a:solidFill>
                  <a:schemeClr val="bg1"/>
                </a:solidFill>
              </a:rPr>
              <a:t>“</a:t>
            </a:r>
            <a:r>
              <a:rPr lang="en-US" sz="4000" b="1" i="1" dirty="0" smtClean="0">
                <a:solidFill>
                  <a:schemeClr val="bg1"/>
                </a:solidFill>
              </a:rPr>
              <a:t>Then they returned, every man of Judah and Jerusalem, with Jehoshaphat in front of them, to go back to Jerusalem with joy, for the Lord had made them rejoice over their enemies.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5016758"/>
          </a:xfrm>
          <a:prstGeom prst="rect">
            <a:avLst/>
          </a:prstGeom>
          <a:noFill/>
        </p:spPr>
        <p:txBody>
          <a:bodyPr wrap="square" rtlCol="0">
            <a:spAutoFit/>
          </a:bodyPr>
          <a:lstStyle/>
          <a:p>
            <a:pPr algn="ctr"/>
            <a:r>
              <a:rPr lang="en-US" sz="4000" b="1" i="1" dirty="0" smtClean="0">
                <a:solidFill>
                  <a:schemeClr val="bg1"/>
                </a:solidFill>
              </a:rPr>
              <a:t>2 Chronicles 20:27-29 </a:t>
            </a:r>
            <a:endParaRPr lang="en-US" sz="4000" b="1" i="1" dirty="0" smtClean="0">
              <a:solidFill>
                <a:schemeClr val="bg1"/>
              </a:solidFill>
            </a:endParaRPr>
          </a:p>
          <a:p>
            <a:pPr algn="ctr"/>
            <a:r>
              <a:rPr lang="en-US" sz="4000" b="1" i="1" dirty="0" smtClean="0">
                <a:solidFill>
                  <a:schemeClr val="bg1"/>
                </a:solidFill>
              </a:rPr>
              <a:t>28 </a:t>
            </a:r>
            <a:r>
              <a:rPr lang="en-US" sz="4000" b="1" i="1" dirty="0" smtClean="0">
                <a:solidFill>
                  <a:schemeClr val="bg1"/>
                </a:solidFill>
              </a:rPr>
              <a:t>So they came to Jerusalem, with stringed instruments and harps and trumpets, to the house of the Lord. 29 And the fear of God was on all the kingdoms of those countries when they heard that the Lord had fought against the enemies of Israel.”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676400"/>
            <a:ext cx="9144000" cy="5016758"/>
          </a:xfrm>
          <a:prstGeom prst="rect">
            <a:avLst/>
          </a:prstGeom>
          <a:noFill/>
        </p:spPr>
        <p:txBody>
          <a:bodyPr wrap="square" rtlCol="0">
            <a:spAutoFit/>
          </a:bodyPr>
          <a:lstStyle/>
          <a:p>
            <a:pPr algn="ctr"/>
            <a:r>
              <a:rPr lang="en-US" sz="4000" b="1" i="1" dirty="0" smtClean="0">
                <a:solidFill>
                  <a:schemeClr val="bg1"/>
                </a:solidFill>
              </a:rPr>
              <a:t>James </a:t>
            </a:r>
            <a:r>
              <a:rPr lang="en-US" sz="4000" b="1" i="1" dirty="0" smtClean="0">
                <a:solidFill>
                  <a:schemeClr val="bg1"/>
                </a:solidFill>
              </a:rPr>
              <a:t>1:4</a:t>
            </a:r>
          </a:p>
          <a:p>
            <a:pPr algn="ctr"/>
            <a:r>
              <a:rPr lang="en-US" sz="4000" b="1" i="1" dirty="0" smtClean="0">
                <a:solidFill>
                  <a:schemeClr val="bg1"/>
                </a:solidFill>
              </a:rPr>
              <a:t>“Consider </a:t>
            </a:r>
            <a:r>
              <a:rPr lang="en-US" sz="4000" b="1" i="1" dirty="0" smtClean="0">
                <a:solidFill>
                  <a:schemeClr val="bg1"/>
                </a:solidFill>
              </a:rPr>
              <a:t>it pure joy, my brothers and sisters,[a] whenever you face trials of many kinds, 3 because you know that the testing of your faith produces perseverance. 4 Let perseverance finish its work so that you may be mature and complete, not lacking anything</a:t>
            </a:r>
            <a:r>
              <a:rPr lang="en-US" sz="4000" b="1" i="1" dirty="0" smtClean="0">
                <a:solidFill>
                  <a:schemeClr val="bg1"/>
                </a:solidFill>
              </a:rPr>
              <a:t>.”</a:t>
            </a:r>
            <a:endParaRPr lang="en-US" sz="4000" b="1" i="1"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841242"/>
            <a:ext cx="9144000" cy="5016758"/>
          </a:xfrm>
          <a:prstGeom prst="rect">
            <a:avLst/>
          </a:prstGeom>
          <a:noFill/>
        </p:spPr>
        <p:txBody>
          <a:bodyPr wrap="square" rtlCol="0">
            <a:spAutoFit/>
          </a:bodyPr>
          <a:lstStyle/>
          <a:p>
            <a:pPr algn="ctr"/>
            <a:r>
              <a:rPr lang="en-US" sz="8000" b="1" i="1" dirty="0" smtClean="0">
                <a:solidFill>
                  <a:schemeClr val="bg1"/>
                </a:solidFill>
              </a:rPr>
              <a:t>Trials and problems make us mature believers who think and act like Jesus.</a:t>
            </a:r>
            <a:endParaRPr lang="en-US" sz="8000" i="1"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1841242"/>
            <a:ext cx="9144000" cy="4524315"/>
          </a:xfrm>
          <a:prstGeom prst="rect">
            <a:avLst/>
          </a:prstGeom>
          <a:noFill/>
        </p:spPr>
        <p:txBody>
          <a:bodyPr wrap="square" rtlCol="0">
            <a:spAutoFit/>
          </a:bodyPr>
          <a:lstStyle/>
          <a:p>
            <a:pPr algn="ctr"/>
            <a:r>
              <a:rPr lang="en-US" sz="7200" b="1" i="1" dirty="0" smtClean="0">
                <a:solidFill>
                  <a:schemeClr val="bg1"/>
                </a:solidFill>
              </a:rPr>
              <a:t>mature believers who will not use the favour God gives for our purposes but for His.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438400"/>
            <a:ext cx="9144000" cy="3785652"/>
          </a:xfrm>
          <a:prstGeom prst="rect">
            <a:avLst/>
          </a:prstGeom>
          <a:noFill/>
        </p:spPr>
        <p:txBody>
          <a:bodyPr wrap="square" rtlCol="0">
            <a:spAutoFit/>
          </a:bodyPr>
          <a:lstStyle/>
          <a:p>
            <a:pPr algn="ctr"/>
            <a:r>
              <a:rPr lang="en-US" sz="4800" i="1" dirty="0" smtClean="0">
                <a:solidFill>
                  <a:schemeClr val="bg1"/>
                </a:solidFill>
              </a:rPr>
              <a:t>2 Chronicles 17:6 </a:t>
            </a:r>
          </a:p>
          <a:p>
            <a:pPr algn="ctr"/>
            <a:r>
              <a:rPr lang="en-US" sz="4800" i="1" dirty="0" smtClean="0">
                <a:solidFill>
                  <a:schemeClr val="bg1"/>
                </a:solidFill>
              </a:rPr>
              <a:t>“And his heart took delight in the ways of the LORD; moreover he removed the high places and wooden images from Judah.”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057400"/>
            <a:ext cx="9144000" cy="4401205"/>
          </a:xfrm>
          <a:prstGeom prst="rect">
            <a:avLst/>
          </a:prstGeom>
          <a:noFill/>
        </p:spPr>
        <p:txBody>
          <a:bodyPr wrap="square" rtlCol="0">
            <a:spAutoFit/>
          </a:bodyPr>
          <a:lstStyle/>
          <a:p>
            <a:pPr algn="ctr"/>
            <a:r>
              <a:rPr lang="en-US" sz="4000" i="1" dirty="0" smtClean="0">
                <a:solidFill>
                  <a:schemeClr val="bg1"/>
                </a:solidFill>
              </a:rPr>
              <a:t>2 Chronicles 17:12,13 </a:t>
            </a:r>
          </a:p>
          <a:p>
            <a:pPr algn="ctr"/>
            <a:r>
              <a:rPr lang="en-US" sz="4000" i="1" dirty="0" smtClean="0">
                <a:solidFill>
                  <a:schemeClr val="bg1"/>
                </a:solidFill>
              </a:rPr>
              <a:t>“So Jehoshaphat became increasingly powerful, and he built fortresses and</a:t>
            </a:r>
          </a:p>
          <a:p>
            <a:pPr algn="ctr"/>
            <a:r>
              <a:rPr lang="en-US" sz="4000" i="1" dirty="0" smtClean="0">
                <a:solidFill>
                  <a:schemeClr val="bg1"/>
                </a:solidFill>
              </a:rPr>
              <a:t>storage cities in Judah. 13 He had much property in the cities of Judah; and the men of war, mighty men of valor, were in Jerusalem.”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057400"/>
            <a:ext cx="9144000" cy="4524315"/>
          </a:xfrm>
          <a:prstGeom prst="rect">
            <a:avLst/>
          </a:prstGeom>
          <a:noFill/>
        </p:spPr>
        <p:txBody>
          <a:bodyPr wrap="square" rtlCol="0">
            <a:spAutoFit/>
          </a:bodyPr>
          <a:lstStyle/>
          <a:p>
            <a:pPr algn="ctr"/>
            <a:r>
              <a:rPr lang="en-US" sz="4800" i="1" dirty="0" smtClean="0">
                <a:solidFill>
                  <a:schemeClr val="bg1"/>
                </a:solidFill>
              </a:rPr>
              <a:t>2 Chronicles 20:1 </a:t>
            </a:r>
          </a:p>
          <a:p>
            <a:pPr algn="ctr"/>
            <a:r>
              <a:rPr lang="en-US" sz="4800" i="1" dirty="0" smtClean="0">
                <a:solidFill>
                  <a:schemeClr val="bg1"/>
                </a:solidFill>
              </a:rPr>
              <a:t>“It happened after this that the people of Moab with the people of </a:t>
            </a:r>
            <a:r>
              <a:rPr lang="en-US" sz="4800" i="1" dirty="0" err="1" smtClean="0">
                <a:solidFill>
                  <a:schemeClr val="bg1"/>
                </a:solidFill>
              </a:rPr>
              <a:t>Ammon</a:t>
            </a:r>
            <a:r>
              <a:rPr lang="en-US" sz="4800" i="1" dirty="0" smtClean="0">
                <a:solidFill>
                  <a:schemeClr val="bg1"/>
                </a:solidFill>
              </a:rPr>
              <a:t>, and others with them besides the Ammonites, came to battle against Jehoshaphat.”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133600"/>
            <a:ext cx="9144000" cy="923330"/>
          </a:xfrm>
          <a:prstGeom prst="rect">
            <a:avLst/>
          </a:prstGeom>
          <a:noFill/>
        </p:spPr>
        <p:txBody>
          <a:bodyPr wrap="square" rtlCol="0">
            <a:spAutoFit/>
          </a:bodyPr>
          <a:lstStyle/>
          <a:p>
            <a:pPr algn="ctr"/>
            <a:r>
              <a:rPr lang="en-US" sz="5400" i="1" dirty="0" smtClean="0">
                <a:solidFill>
                  <a:schemeClr val="bg1"/>
                </a:solidFill>
              </a:rPr>
              <a:t>Jehoshaphat Sought the Lord</a:t>
            </a:r>
            <a:endParaRPr lang="en-US" sz="5400" i="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133600"/>
            <a:ext cx="9144000" cy="4247317"/>
          </a:xfrm>
          <a:prstGeom prst="rect">
            <a:avLst/>
          </a:prstGeom>
          <a:noFill/>
        </p:spPr>
        <p:txBody>
          <a:bodyPr wrap="square" rtlCol="0">
            <a:spAutoFit/>
          </a:bodyPr>
          <a:lstStyle/>
          <a:p>
            <a:pPr algn="ctr"/>
            <a:r>
              <a:rPr lang="en-US" sz="5400" i="1" dirty="0" smtClean="0">
                <a:solidFill>
                  <a:schemeClr val="bg1"/>
                </a:solidFill>
              </a:rPr>
              <a:t>2 Chronicles 20:3 </a:t>
            </a:r>
          </a:p>
          <a:p>
            <a:pPr algn="ctr"/>
            <a:r>
              <a:rPr lang="en-US" sz="5400" i="1" dirty="0" smtClean="0">
                <a:solidFill>
                  <a:schemeClr val="bg1"/>
                </a:solidFill>
              </a:rPr>
              <a:t>“And Jehoshaphat </a:t>
            </a:r>
            <a:r>
              <a:rPr lang="en-US" sz="5400" i="1" dirty="0" smtClean="0">
                <a:solidFill>
                  <a:schemeClr val="bg1"/>
                </a:solidFill>
              </a:rPr>
              <a:t> feared</a:t>
            </a:r>
            <a:r>
              <a:rPr lang="en-US" sz="5400" i="1" dirty="0" smtClean="0">
                <a:solidFill>
                  <a:schemeClr val="bg1"/>
                </a:solidFill>
              </a:rPr>
              <a:t>, and set himself to seek the LORD, and proclaimed a fast</a:t>
            </a:r>
          </a:p>
          <a:p>
            <a:pPr algn="ctr"/>
            <a:r>
              <a:rPr lang="en-US" sz="5400" i="1" dirty="0" smtClean="0">
                <a:solidFill>
                  <a:schemeClr val="bg1"/>
                </a:solidFill>
              </a:rPr>
              <a:t>throughout all Judah.”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133600"/>
            <a:ext cx="9144000" cy="4247317"/>
          </a:xfrm>
          <a:prstGeom prst="rect">
            <a:avLst/>
          </a:prstGeom>
          <a:noFill/>
        </p:spPr>
        <p:txBody>
          <a:bodyPr wrap="square" rtlCol="0">
            <a:spAutoFit/>
          </a:bodyPr>
          <a:lstStyle/>
          <a:p>
            <a:pPr algn="ctr"/>
            <a:r>
              <a:rPr lang="en-US" sz="5400" i="1" dirty="0" smtClean="0">
                <a:solidFill>
                  <a:schemeClr val="bg1"/>
                </a:solidFill>
              </a:rPr>
              <a:t>2 Chronicles </a:t>
            </a:r>
            <a:r>
              <a:rPr lang="en-US" sz="5400" i="1" dirty="0" smtClean="0">
                <a:solidFill>
                  <a:schemeClr val="bg1"/>
                </a:solidFill>
              </a:rPr>
              <a:t>20:4</a:t>
            </a:r>
            <a:endParaRPr lang="en-US" sz="5400" i="1" dirty="0" smtClean="0">
              <a:solidFill>
                <a:schemeClr val="bg1"/>
              </a:solidFill>
            </a:endParaRPr>
          </a:p>
          <a:p>
            <a:pPr algn="ctr"/>
            <a:r>
              <a:rPr lang="en-US" sz="5400" i="1" dirty="0" smtClean="0">
                <a:solidFill>
                  <a:schemeClr val="bg1"/>
                </a:solidFill>
              </a:rPr>
              <a:t>“So Judah gathered together to ask </a:t>
            </a:r>
            <a:r>
              <a:rPr lang="en-US" sz="5400" i="1" dirty="0" smtClean="0">
                <a:solidFill>
                  <a:schemeClr val="bg1"/>
                </a:solidFill>
              </a:rPr>
              <a:t>help from </a:t>
            </a:r>
            <a:r>
              <a:rPr lang="en-US" sz="5400" i="1" dirty="0" smtClean="0">
                <a:solidFill>
                  <a:schemeClr val="bg1"/>
                </a:solidFill>
              </a:rPr>
              <a:t>the Lord; and from all the cities of Judah they came to seek the </a:t>
            </a:r>
            <a:r>
              <a:rPr lang="en-US" sz="5400" i="1" dirty="0" smtClean="0">
                <a:solidFill>
                  <a:schemeClr val="bg1"/>
                </a:solidFill>
              </a:rPr>
              <a:t>Lord.”</a:t>
            </a:r>
            <a:endParaRPr lang="en-US" sz="5400"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1524000"/>
          </a:xfrm>
          <a:prstGeom prst="rect">
            <a:avLst/>
          </a:prstGeom>
          <a:noFill/>
          <a:ln w="9525">
            <a:noFill/>
            <a:miter lim="800000"/>
            <a:headEnd/>
            <a:tailEnd/>
          </a:ln>
        </p:spPr>
      </p:pic>
      <p:sp>
        <p:nvSpPr>
          <p:cNvPr id="3" name="TextBox 2"/>
          <p:cNvSpPr txBox="1"/>
          <p:nvPr/>
        </p:nvSpPr>
        <p:spPr>
          <a:xfrm>
            <a:off x="0" y="2133600"/>
            <a:ext cx="9144000" cy="3416320"/>
          </a:xfrm>
          <a:prstGeom prst="rect">
            <a:avLst/>
          </a:prstGeom>
          <a:noFill/>
        </p:spPr>
        <p:txBody>
          <a:bodyPr wrap="square" rtlCol="0">
            <a:spAutoFit/>
          </a:bodyPr>
          <a:lstStyle/>
          <a:p>
            <a:pPr algn="ctr"/>
            <a:r>
              <a:rPr lang="en-US" sz="5400" b="1" i="1" dirty="0" smtClean="0">
                <a:solidFill>
                  <a:schemeClr val="bg1"/>
                </a:solidFill>
              </a:rPr>
              <a:t>We </a:t>
            </a:r>
            <a:r>
              <a:rPr lang="en-US" sz="5400" b="1" i="1" dirty="0" smtClean="0">
                <a:solidFill>
                  <a:schemeClr val="bg1"/>
                </a:solidFill>
              </a:rPr>
              <a:t>can strengthen ourselves in the Lord by continually living in His Presences</a:t>
            </a:r>
          </a:p>
          <a:p>
            <a:pPr algn="ctr"/>
            <a:endParaRPr lang="en-US" sz="5400" b="1" i="1"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695</Words>
  <Application>Microsoft Office PowerPoint</Application>
  <PresentationFormat>On-screen Show (4:3)</PresentationFormat>
  <Paragraphs>54</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Selina</dc:creator>
  <cp:lastModifiedBy>Selina Macwana</cp:lastModifiedBy>
  <cp:revision>8</cp:revision>
  <dcterms:created xsi:type="dcterms:W3CDTF">2006-08-16T00:00:00Z</dcterms:created>
  <dcterms:modified xsi:type="dcterms:W3CDTF">2018-09-29T19:18:26Z</dcterms:modified>
</cp:coreProperties>
</file>