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11-11-Immeasurable Love part-2 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11-11-Immeasurable Love part-2 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1569660"/>
          </a:xfrm>
          <a:prstGeom prst="rect">
            <a:avLst/>
          </a:prstGeom>
          <a:noFill/>
        </p:spPr>
        <p:txBody>
          <a:bodyPr wrap="square" rtlCol="0">
            <a:spAutoFit/>
          </a:bodyPr>
          <a:lstStyle/>
          <a:p>
            <a:r>
              <a:rPr lang="en-US" sz="3200" i="1" dirty="0" smtClean="0">
                <a:solidFill>
                  <a:schemeClr val="bg1"/>
                </a:solidFill>
              </a:rPr>
              <a:t>Romans 5:8</a:t>
            </a:r>
          </a:p>
          <a:p>
            <a:r>
              <a:rPr lang="en-US" sz="3200" i="1" dirty="0" smtClean="0">
                <a:solidFill>
                  <a:schemeClr val="bg1"/>
                </a:solidFill>
              </a:rPr>
              <a:t>But God demonstrates His own love toward us, in that while we were still sinners, Christ died for us.</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The Cross of Jesus Christ- An Expression of God's Immeasurable Love</a:t>
            </a:r>
            <a:endParaRPr lang="en-US" sz="3600" dirty="0">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3539430"/>
          </a:xfrm>
          <a:prstGeom prst="rect">
            <a:avLst/>
          </a:prstGeom>
          <a:noFill/>
        </p:spPr>
        <p:txBody>
          <a:bodyPr wrap="square" rtlCol="0">
            <a:spAutoFit/>
          </a:bodyPr>
          <a:lstStyle/>
          <a:p>
            <a:r>
              <a:rPr lang="en-US" sz="3200" i="1" dirty="0" smtClean="0">
                <a:solidFill>
                  <a:schemeClr val="bg1"/>
                </a:solidFill>
              </a:rPr>
              <a:t>1 John 4:9-10</a:t>
            </a:r>
          </a:p>
          <a:p>
            <a:r>
              <a:rPr lang="en-US" sz="3200" i="1" dirty="0" smtClean="0">
                <a:solidFill>
                  <a:schemeClr val="bg1"/>
                </a:solidFill>
              </a:rPr>
              <a:t>9 In this the love of God was manifested toward us, that God has sent His only begotten Son into the world, that we might live through Him. </a:t>
            </a:r>
          </a:p>
          <a:p>
            <a:r>
              <a:rPr lang="en-US" sz="3200" i="1" dirty="0" smtClean="0">
                <a:solidFill>
                  <a:schemeClr val="bg1"/>
                </a:solidFill>
              </a:rPr>
              <a:t>10 In this is love, not that we loved God, but that He loved us and sent His Son to be the propitiation for our sins.</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The Cross of Jesus Christ- An Expression of God's Immeasurable Love</a:t>
            </a:r>
            <a:endParaRPr lang="en-US" sz="3600" dirty="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2308324"/>
          </a:xfrm>
          <a:prstGeom prst="rect">
            <a:avLst/>
          </a:prstGeom>
          <a:noFill/>
        </p:spPr>
        <p:txBody>
          <a:bodyPr wrap="square" rtlCol="0">
            <a:spAutoFit/>
          </a:bodyPr>
          <a:lstStyle/>
          <a:p>
            <a:pPr algn="ctr"/>
            <a:r>
              <a:rPr lang="en-US" sz="3600" dirty="0" smtClean="0">
                <a:solidFill>
                  <a:schemeClr val="bg1"/>
                </a:solidFill>
              </a:rPr>
              <a:t>The Cross of Jesus Christ, </a:t>
            </a:r>
            <a:endParaRPr lang="en-US" sz="3600" dirty="0" smtClean="0">
              <a:solidFill>
                <a:schemeClr val="bg1"/>
              </a:solidFill>
            </a:endParaRPr>
          </a:p>
          <a:p>
            <a:pPr algn="ctr"/>
            <a:r>
              <a:rPr lang="en-US" sz="3600" dirty="0" smtClean="0">
                <a:solidFill>
                  <a:schemeClr val="bg1"/>
                </a:solidFill>
              </a:rPr>
              <a:t>points </a:t>
            </a:r>
            <a:r>
              <a:rPr lang="en-US" sz="3600" dirty="0" smtClean="0">
                <a:solidFill>
                  <a:schemeClr val="bg1"/>
                </a:solidFill>
              </a:rPr>
              <a:t>to the width, the length,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depth and the height </a:t>
            </a:r>
            <a:endParaRPr lang="en-US" sz="3600" dirty="0" smtClean="0">
              <a:solidFill>
                <a:schemeClr val="bg1"/>
              </a:solidFill>
            </a:endParaRPr>
          </a:p>
          <a:p>
            <a:pPr algn="ctr"/>
            <a:r>
              <a:rPr lang="en-US" sz="3600" dirty="0" smtClean="0">
                <a:solidFill>
                  <a:schemeClr val="bg1"/>
                </a:solidFill>
              </a:rPr>
              <a:t>of </a:t>
            </a:r>
            <a:r>
              <a:rPr lang="en-US" sz="3600" dirty="0" smtClean="0">
                <a:solidFill>
                  <a:schemeClr val="bg1"/>
                </a:solidFill>
              </a:rPr>
              <a:t>His love for us.</a:t>
            </a:r>
            <a:endParaRPr lang="en-US" sz="3600"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The Cross of Jesus Christ- An Expression of God's Immeasurable Love</a:t>
            </a:r>
            <a:endParaRPr lang="en-US" sz="3600"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2554545"/>
          </a:xfrm>
          <a:prstGeom prst="rect">
            <a:avLst/>
          </a:prstGeom>
          <a:noFill/>
        </p:spPr>
        <p:txBody>
          <a:bodyPr wrap="square" rtlCol="0">
            <a:spAutoFit/>
          </a:bodyPr>
          <a:lstStyle/>
          <a:p>
            <a:r>
              <a:rPr lang="en-US" sz="3200" i="1" dirty="0" smtClean="0">
                <a:solidFill>
                  <a:schemeClr val="bg1"/>
                </a:solidFill>
              </a:rPr>
              <a:t>Isaiah 53:5  </a:t>
            </a:r>
          </a:p>
          <a:p>
            <a:r>
              <a:rPr lang="en-US" sz="3200" i="1" dirty="0" smtClean="0">
                <a:solidFill>
                  <a:schemeClr val="bg1"/>
                </a:solidFill>
              </a:rPr>
              <a:t>But He was wounded for our transgressions, He was bruised for our iniquities; The chastisement for our peace was upon Him, And by His stripes we are healed.</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The Cross Restores Our Capacity </a:t>
            </a:r>
            <a:endParaRPr lang="en-US" sz="3600" dirty="0" smtClean="0">
              <a:solidFill>
                <a:srgbClr val="FFC000"/>
              </a:solidFill>
            </a:endParaRPr>
          </a:p>
          <a:p>
            <a:pPr algn="ctr"/>
            <a:r>
              <a:rPr lang="en-US" sz="3600" dirty="0" smtClean="0">
                <a:solidFill>
                  <a:srgbClr val="FFC000"/>
                </a:solidFill>
              </a:rPr>
              <a:t>For </a:t>
            </a:r>
            <a:r>
              <a:rPr lang="en-US" sz="3600" dirty="0" smtClean="0">
                <a:solidFill>
                  <a:srgbClr val="FFC000"/>
                </a:solidFill>
              </a:rPr>
              <a:t>Perfect Love</a:t>
            </a:r>
            <a:endParaRPr lang="en-US" sz="3600" dirty="0">
              <a:solidFill>
                <a:srgbClr val="FFC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3539430"/>
          </a:xfrm>
          <a:prstGeom prst="rect">
            <a:avLst/>
          </a:prstGeom>
          <a:noFill/>
        </p:spPr>
        <p:txBody>
          <a:bodyPr wrap="square" rtlCol="0">
            <a:spAutoFit/>
          </a:bodyPr>
          <a:lstStyle/>
          <a:p>
            <a:r>
              <a:rPr lang="en-US" sz="3200" i="1" dirty="0" smtClean="0">
                <a:solidFill>
                  <a:schemeClr val="bg1"/>
                </a:solidFill>
              </a:rPr>
              <a:t>Ephesians 2:1-7</a:t>
            </a:r>
          </a:p>
          <a:p>
            <a:r>
              <a:rPr lang="en-US" sz="3200" i="1" dirty="0" smtClean="0">
                <a:solidFill>
                  <a:schemeClr val="bg1"/>
                </a:solidFill>
              </a:rPr>
              <a:t>1 And you He made alive, who were dead in trespasses and sins, </a:t>
            </a:r>
          </a:p>
          <a:p>
            <a:r>
              <a:rPr lang="en-US" sz="3200" i="1" dirty="0" smtClean="0">
                <a:solidFill>
                  <a:schemeClr val="bg1"/>
                </a:solidFill>
              </a:rPr>
              <a:t>2 in which you once walked according to the course of this world, according to the prince of the power of the air, the spirit who now works in the sons of disobedience, </a:t>
            </a: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Because of His Great Love There Is Abundant Mercy And Grace</a:t>
            </a:r>
            <a:endParaRPr lang="en-US" sz="3600" dirty="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3539430"/>
          </a:xfrm>
          <a:prstGeom prst="rect">
            <a:avLst/>
          </a:prstGeom>
          <a:noFill/>
        </p:spPr>
        <p:txBody>
          <a:bodyPr wrap="square" rtlCol="0">
            <a:spAutoFit/>
          </a:bodyPr>
          <a:lstStyle/>
          <a:p>
            <a:r>
              <a:rPr lang="en-US" sz="3200" i="1" dirty="0" smtClean="0">
                <a:solidFill>
                  <a:schemeClr val="bg1"/>
                </a:solidFill>
              </a:rPr>
              <a:t>Ephesians 2:1-7</a:t>
            </a:r>
          </a:p>
          <a:p>
            <a:r>
              <a:rPr lang="en-US" sz="3200" i="1" dirty="0" smtClean="0">
                <a:solidFill>
                  <a:schemeClr val="bg1"/>
                </a:solidFill>
              </a:rPr>
              <a:t>3 </a:t>
            </a:r>
            <a:r>
              <a:rPr lang="en-US" sz="3200" i="1" dirty="0" smtClean="0">
                <a:solidFill>
                  <a:schemeClr val="bg1"/>
                </a:solidFill>
              </a:rPr>
              <a:t>among whom also we all once conducted ourselves in the lusts of our flesh, fulfilling the desires of the flesh and of the mind, and were by nature children of wrath, just as the others. </a:t>
            </a:r>
          </a:p>
          <a:p>
            <a:r>
              <a:rPr lang="en-US" sz="3200" i="1" dirty="0" smtClean="0">
                <a:solidFill>
                  <a:schemeClr val="bg1"/>
                </a:solidFill>
              </a:rPr>
              <a:t>4 </a:t>
            </a:r>
            <a:r>
              <a:rPr lang="en-US" sz="3200" i="1" dirty="0" smtClean="0">
                <a:solidFill>
                  <a:srgbClr val="FFFF00"/>
                </a:solidFill>
              </a:rPr>
              <a:t>But God, who is rich in mercy, because of His great love with which He loved us</a:t>
            </a:r>
            <a:r>
              <a:rPr lang="en-US" sz="3200" i="1" dirty="0" smtClean="0">
                <a:solidFill>
                  <a:schemeClr val="bg1"/>
                </a:solidFill>
              </a:rPr>
              <a:t>, </a:t>
            </a: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Because of His Great Love There Is Abundant Mercy And Grace</a:t>
            </a:r>
            <a:endParaRPr lang="en-US" sz="3600" dirty="0">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4524315"/>
          </a:xfrm>
          <a:prstGeom prst="rect">
            <a:avLst/>
          </a:prstGeom>
          <a:noFill/>
        </p:spPr>
        <p:txBody>
          <a:bodyPr wrap="square" rtlCol="0">
            <a:spAutoFit/>
          </a:bodyPr>
          <a:lstStyle/>
          <a:p>
            <a:r>
              <a:rPr lang="en-US" sz="3200" i="1" dirty="0" smtClean="0">
                <a:solidFill>
                  <a:schemeClr val="bg1"/>
                </a:solidFill>
              </a:rPr>
              <a:t>Ephesians 2:1-7</a:t>
            </a:r>
          </a:p>
          <a:p>
            <a:r>
              <a:rPr lang="en-US" sz="3200" i="1" dirty="0" smtClean="0">
                <a:solidFill>
                  <a:schemeClr val="bg1"/>
                </a:solidFill>
              </a:rPr>
              <a:t>5 </a:t>
            </a:r>
            <a:r>
              <a:rPr lang="en-US" sz="3200" i="1" dirty="0" smtClean="0">
                <a:solidFill>
                  <a:schemeClr val="bg1"/>
                </a:solidFill>
              </a:rPr>
              <a:t>even when we were dead in trespasses, made us alive together with Christ (by grace you have been saved), </a:t>
            </a:r>
          </a:p>
          <a:p>
            <a:r>
              <a:rPr lang="en-US" sz="3200" i="1" dirty="0" smtClean="0">
                <a:solidFill>
                  <a:schemeClr val="bg1"/>
                </a:solidFill>
              </a:rPr>
              <a:t>6 and raised us up together, and made us sit together in the heavenly places in Christ Jesus, </a:t>
            </a:r>
          </a:p>
          <a:p>
            <a:r>
              <a:rPr lang="en-US" sz="3200" i="1" dirty="0" smtClean="0">
                <a:solidFill>
                  <a:schemeClr val="bg1"/>
                </a:solidFill>
              </a:rPr>
              <a:t>7 that in the ages to come He might show the exceeding riches of His grace in His kindness toward us in Christ Jesus.</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Because of His Great Love There Is Abundant Mercy And Grace</a:t>
            </a:r>
            <a:endParaRPr lang="en-US" sz="3600" dirty="0">
              <a:solidFill>
                <a:srgbClr val="FFC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2062103"/>
          </a:xfrm>
          <a:prstGeom prst="rect">
            <a:avLst/>
          </a:prstGeom>
          <a:noFill/>
        </p:spPr>
        <p:txBody>
          <a:bodyPr wrap="square" rtlCol="0">
            <a:spAutoFit/>
          </a:bodyPr>
          <a:lstStyle/>
          <a:p>
            <a:r>
              <a:rPr lang="en-US" sz="3200" i="1" dirty="0" smtClean="0">
                <a:solidFill>
                  <a:schemeClr val="bg1"/>
                </a:solidFill>
              </a:rPr>
              <a:t>Ephesians 2:1-7</a:t>
            </a:r>
          </a:p>
          <a:p>
            <a:r>
              <a:rPr lang="en-US" sz="3200" i="1" dirty="0" smtClean="0">
                <a:solidFill>
                  <a:schemeClr val="bg1"/>
                </a:solidFill>
              </a:rPr>
              <a:t>7 </a:t>
            </a:r>
            <a:r>
              <a:rPr lang="en-US" sz="3200" i="1" dirty="0" smtClean="0">
                <a:solidFill>
                  <a:schemeClr val="bg1"/>
                </a:solidFill>
              </a:rPr>
              <a:t>that in the ages to come He might show the </a:t>
            </a:r>
            <a:r>
              <a:rPr lang="en-US" sz="3200" i="1" dirty="0" smtClean="0">
                <a:solidFill>
                  <a:srgbClr val="FFFF00"/>
                </a:solidFill>
              </a:rPr>
              <a:t>exceeding riches of His grace </a:t>
            </a:r>
            <a:r>
              <a:rPr lang="en-US" sz="3200" i="1" dirty="0" smtClean="0">
                <a:solidFill>
                  <a:schemeClr val="bg1"/>
                </a:solidFill>
              </a:rPr>
              <a:t>in His kindness toward us in Christ Jesus.</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Because of His Great Love There Is Abundant Mercy And Grace</a:t>
            </a:r>
            <a:endParaRPr lang="en-US" sz="3600" dirty="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584775"/>
          </a:xfrm>
          <a:prstGeom prst="rect">
            <a:avLst/>
          </a:prstGeom>
          <a:noFill/>
        </p:spPr>
        <p:txBody>
          <a:bodyPr wrap="square" rtlCol="0">
            <a:spAutoFit/>
          </a:bodyPr>
          <a:lstStyle/>
          <a:p>
            <a:pPr algn="ctr"/>
            <a:r>
              <a:rPr lang="en-US" sz="3200" i="1" dirty="0" smtClean="0">
                <a:solidFill>
                  <a:schemeClr val="bg1"/>
                </a:solidFill>
              </a:rPr>
              <a:t>Luke 15:11-32</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Story of The Prodigal son</a:t>
            </a:r>
            <a:endParaRPr lang="en-US" sz="3600" dirty="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2862322"/>
          </a:xfrm>
          <a:prstGeom prst="rect">
            <a:avLst/>
          </a:prstGeom>
          <a:noFill/>
        </p:spPr>
        <p:txBody>
          <a:bodyPr wrap="square" rtlCol="0">
            <a:spAutoFit/>
          </a:bodyPr>
          <a:lstStyle/>
          <a:p>
            <a:pPr algn="ctr"/>
            <a:r>
              <a:rPr lang="en-US" sz="3600" dirty="0" smtClean="0">
                <a:solidFill>
                  <a:schemeClr val="bg1"/>
                </a:solidFill>
              </a:rPr>
              <a:t>Mercy - the father forgave all the wrong the son had done </a:t>
            </a:r>
          </a:p>
          <a:p>
            <a:pPr algn="ctr"/>
            <a:endParaRPr lang="en-US" sz="3600" dirty="0" smtClean="0">
              <a:solidFill>
                <a:schemeClr val="bg1"/>
              </a:solidFill>
            </a:endParaRPr>
          </a:p>
          <a:p>
            <a:pPr algn="ctr"/>
            <a:r>
              <a:rPr lang="en-US" sz="3600" dirty="0" smtClean="0">
                <a:solidFill>
                  <a:schemeClr val="bg1"/>
                </a:solidFill>
              </a:rPr>
              <a:t>Grace - the father gave the son what he did not really deserve</a:t>
            </a:r>
            <a:endParaRPr lang="en-US" sz="3600" dirty="0" smtClean="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Story of The Prodigal son</a:t>
            </a:r>
            <a:endParaRPr lang="en-US" sz="3600"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4031873"/>
          </a:xfrm>
          <a:prstGeom prst="rect">
            <a:avLst/>
          </a:prstGeom>
          <a:noFill/>
        </p:spPr>
        <p:txBody>
          <a:bodyPr wrap="square" rtlCol="0">
            <a:spAutoFit/>
          </a:bodyPr>
          <a:lstStyle/>
          <a:p>
            <a:r>
              <a:rPr lang="en-US" sz="3200" i="1" dirty="0" smtClean="0">
                <a:solidFill>
                  <a:schemeClr val="bg1"/>
                </a:solidFill>
              </a:rPr>
              <a:t>Ephesians 3:17-19 (Amplified Bible)</a:t>
            </a:r>
          </a:p>
          <a:p>
            <a:r>
              <a:rPr lang="en-US" sz="3200" i="1" dirty="0" smtClean="0">
                <a:solidFill>
                  <a:schemeClr val="bg1"/>
                </a:solidFill>
              </a:rPr>
              <a:t>17 so that Christ may dwell in your hearts through your faith. And may you, having been </a:t>
            </a:r>
            <a:r>
              <a:rPr lang="en-US" sz="3200" i="1" dirty="0" smtClean="0">
                <a:solidFill>
                  <a:srgbClr val="FFFF00"/>
                </a:solidFill>
              </a:rPr>
              <a:t>[deeply] rooted </a:t>
            </a:r>
            <a:r>
              <a:rPr lang="en-US" sz="3200" i="1" dirty="0" smtClean="0">
                <a:solidFill>
                  <a:schemeClr val="bg1"/>
                </a:solidFill>
              </a:rPr>
              <a:t>and </a:t>
            </a:r>
            <a:r>
              <a:rPr lang="en-US" sz="3200" i="1" dirty="0" smtClean="0">
                <a:solidFill>
                  <a:srgbClr val="FFFF00"/>
                </a:solidFill>
              </a:rPr>
              <a:t>[securely] grounded </a:t>
            </a:r>
            <a:r>
              <a:rPr lang="en-US" sz="3200" i="1" dirty="0" smtClean="0">
                <a:solidFill>
                  <a:schemeClr val="bg1"/>
                </a:solidFill>
              </a:rPr>
              <a:t>in love, </a:t>
            </a:r>
          </a:p>
          <a:p>
            <a:r>
              <a:rPr lang="en-US" sz="3200" i="1" dirty="0" smtClean="0">
                <a:solidFill>
                  <a:schemeClr val="bg1"/>
                </a:solidFill>
              </a:rPr>
              <a:t>18 be fully capable of </a:t>
            </a:r>
            <a:r>
              <a:rPr lang="en-US" sz="3200" i="1" dirty="0" smtClean="0">
                <a:solidFill>
                  <a:srgbClr val="FFFF00"/>
                </a:solidFill>
              </a:rPr>
              <a:t>comprehending</a:t>
            </a:r>
            <a:r>
              <a:rPr lang="en-US" sz="3200" i="1" dirty="0" smtClean="0">
                <a:solidFill>
                  <a:schemeClr val="bg1"/>
                </a:solidFill>
              </a:rPr>
              <a:t> with all the saints (God’s people) the </a:t>
            </a:r>
            <a:r>
              <a:rPr lang="en-US" sz="3200" i="1" dirty="0" smtClean="0">
                <a:solidFill>
                  <a:srgbClr val="FFFF00"/>
                </a:solidFill>
              </a:rPr>
              <a:t>width</a:t>
            </a:r>
            <a:r>
              <a:rPr lang="en-US" sz="3200" i="1" dirty="0" smtClean="0">
                <a:solidFill>
                  <a:schemeClr val="bg1"/>
                </a:solidFill>
              </a:rPr>
              <a:t> and </a:t>
            </a:r>
            <a:r>
              <a:rPr lang="en-US" sz="3200" i="1" dirty="0" smtClean="0">
                <a:solidFill>
                  <a:srgbClr val="FFFF00"/>
                </a:solidFill>
              </a:rPr>
              <a:t>length</a:t>
            </a:r>
            <a:r>
              <a:rPr lang="en-US" sz="3200" i="1" dirty="0" smtClean="0">
                <a:solidFill>
                  <a:schemeClr val="bg1"/>
                </a:solidFill>
              </a:rPr>
              <a:t> and </a:t>
            </a:r>
            <a:r>
              <a:rPr lang="en-US" sz="3200" i="1" dirty="0" smtClean="0">
                <a:solidFill>
                  <a:srgbClr val="FFFF00"/>
                </a:solidFill>
              </a:rPr>
              <a:t>height</a:t>
            </a:r>
            <a:r>
              <a:rPr lang="en-US" sz="3200" i="1" dirty="0" smtClean="0">
                <a:solidFill>
                  <a:schemeClr val="bg1"/>
                </a:solidFill>
              </a:rPr>
              <a:t> and </a:t>
            </a:r>
            <a:r>
              <a:rPr lang="en-US" sz="3200" i="1" dirty="0" smtClean="0">
                <a:solidFill>
                  <a:srgbClr val="FFFF00"/>
                </a:solidFill>
              </a:rPr>
              <a:t>depth</a:t>
            </a:r>
            <a:r>
              <a:rPr lang="en-US" sz="3200" i="1" dirty="0" smtClean="0">
                <a:solidFill>
                  <a:schemeClr val="bg1"/>
                </a:solidFill>
              </a:rPr>
              <a:t> of His love [fully experiencing that amazing, endless love]; </a:t>
            </a:r>
            <a:endParaRPr lang="en-US" sz="3200" i="1"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95600"/>
            <a:ext cx="9144000" cy="1200329"/>
          </a:xfrm>
          <a:prstGeom prst="rect">
            <a:avLst/>
          </a:prstGeom>
          <a:noFill/>
        </p:spPr>
        <p:txBody>
          <a:bodyPr wrap="square" rtlCol="0">
            <a:spAutoFit/>
          </a:bodyPr>
          <a:lstStyle/>
          <a:p>
            <a:pPr algn="ctr"/>
            <a:r>
              <a:rPr lang="en-US" sz="3600" dirty="0" smtClean="0">
                <a:solidFill>
                  <a:srgbClr val="FFC000"/>
                </a:solidFill>
              </a:rPr>
              <a:t>The Father loves us with </a:t>
            </a:r>
          </a:p>
          <a:p>
            <a:pPr algn="ctr"/>
            <a:r>
              <a:rPr lang="en-US" sz="3600" dirty="0" smtClean="0">
                <a:solidFill>
                  <a:srgbClr val="FFC000"/>
                </a:solidFill>
              </a:rPr>
              <a:t>an immeasurable, untiring love!</a:t>
            </a:r>
            <a:endParaRPr lang="en-US" sz="3600"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4031873"/>
          </a:xfrm>
          <a:prstGeom prst="rect">
            <a:avLst/>
          </a:prstGeom>
          <a:noFill/>
        </p:spPr>
        <p:txBody>
          <a:bodyPr wrap="square" rtlCol="0">
            <a:spAutoFit/>
          </a:bodyPr>
          <a:lstStyle/>
          <a:p>
            <a:r>
              <a:rPr lang="en-US" sz="3200" i="1" dirty="0" smtClean="0">
                <a:solidFill>
                  <a:schemeClr val="bg1"/>
                </a:solidFill>
              </a:rPr>
              <a:t>Ephesians 3:17-19 (Amplified Bible)</a:t>
            </a:r>
          </a:p>
          <a:p>
            <a:r>
              <a:rPr lang="en-US" sz="3200" i="1" dirty="0" smtClean="0">
                <a:solidFill>
                  <a:schemeClr val="bg1"/>
                </a:solidFill>
              </a:rPr>
              <a:t>19 </a:t>
            </a:r>
            <a:r>
              <a:rPr lang="en-US" sz="3200" i="1" dirty="0" smtClean="0">
                <a:solidFill>
                  <a:schemeClr val="bg1"/>
                </a:solidFill>
              </a:rPr>
              <a:t>and [that you may come] to </a:t>
            </a:r>
            <a:r>
              <a:rPr lang="en-US" sz="3200" i="1" dirty="0" smtClean="0">
                <a:solidFill>
                  <a:srgbClr val="FFFF00"/>
                </a:solidFill>
              </a:rPr>
              <a:t>know</a:t>
            </a:r>
            <a:r>
              <a:rPr lang="en-US" sz="3200" i="1" dirty="0" smtClean="0">
                <a:solidFill>
                  <a:schemeClr val="bg1"/>
                </a:solidFill>
              </a:rPr>
              <a:t> [practically, through personal experience] </a:t>
            </a:r>
            <a:r>
              <a:rPr lang="en-US" sz="3200" i="1" dirty="0" smtClean="0">
                <a:solidFill>
                  <a:srgbClr val="FFFF00"/>
                </a:solidFill>
              </a:rPr>
              <a:t>the love of Christ </a:t>
            </a:r>
            <a:r>
              <a:rPr lang="en-US" sz="3200" i="1" dirty="0" smtClean="0">
                <a:solidFill>
                  <a:schemeClr val="bg1"/>
                </a:solidFill>
              </a:rPr>
              <a:t>which far surpasses [mere] knowledge [without experience], that you may be filled up [throughout your being] to all the fullness of God [so that you may have the richest experience of God’s presence in your lives, completely filled and flooded with God Himself</a:t>
            </a:r>
            <a:r>
              <a:rPr lang="en-US" sz="3200" i="1" dirty="0" smtClean="0">
                <a:solidFill>
                  <a:schemeClr val="bg1"/>
                </a:solidFill>
              </a:rPr>
              <a:t>].</a:t>
            </a:r>
            <a:endParaRPr lang="en-US" sz="3200" i="1"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1200329"/>
          </a:xfrm>
          <a:prstGeom prst="rect">
            <a:avLst/>
          </a:prstGeom>
          <a:noFill/>
        </p:spPr>
        <p:txBody>
          <a:bodyPr wrap="square" rtlCol="0">
            <a:spAutoFit/>
          </a:bodyPr>
          <a:lstStyle/>
          <a:p>
            <a:pPr algn="ctr"/>
            <a:r>
              <a:rPr lang="en-US" sz="3600" dirty="0" smtClean="0">
                <a:solidFill>
                  <a:schemeClr val="bg1"/>
                </a:solidFill>
              </a:rPr>
              <a:t>His love is as </a:t>
            </a:r>
            <a:r>
              <a:rPr lang="en-US" sz="3600" dirty="0" smtClean="0">
                <a:solidFill>
                  <a:srgbClr val="FFFF00"/>
                </a:solidFill>
              </a:rPr>
              <a:t>WIDE</a:t>
            </a:r>
            <a:r>
              <a:rPr lang="en-US" sz="3600" dirty="0" smtClean="0">
                <a:solidFill>
                  <a:schemeClr val="bg1"/>
                </a:solidFill>
              </a:rPr>
              <a:t> </a:t>
            </a:r>
            <a:r>
              <a:rPr lang="en-US" sz="3600" dirty="0" smtClean="0">
                <a:solidFill>
                  <a:schemeClr val="bg1"/>
                </a:solidFill>
              </a:rPr>
              <a:t>as the </a:t>
            </a:r>
            <a:r>
              <a:rPr lang="en-US" sz="3600" dirty="0" smtClean="0">
                <a:solidFill>
                  <a:schemeClr val="bg1"/>
                </a:solidFill>
              </a:rPr>
              <a:t>whole wide world</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For God so loved the </a:t>
            </a:r>
            <a:r>
              <a:rPr lang="en-US" sz="3600" dirty="0" smtClean="0">
                <a:solidFill>
                  <a:schemeClr val="bg1"/>
                </a:solidFill>
              </a:rPr>
              <a:t>world.." </a:t>
            </a:r>
            <a:r>
              <a:rPr lang="en-US" sz="3600" dirty="0" smtClean="0">
                <a:solidFill>
                  <a:schemeClr val="bg1"/>
                </a:solidFill>
              </a:rPr>
              <a:t>(John 3:16)</a:t>
            </a:r>
            <a:endParaRPr lang="en-US" sz="3600"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2862322"/>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rgbClr val="FFFF00"/>
                </a:solidFill>
              </a:rPr>
              <a:t>LENGTH</a:t>
            </a:r>
            <a:r>
              <a:rPr lang="en-US" sz="3600" dirty="0" smtClean="0">
                <a:solidFill>
                  <a:schemeClr val="bg1"/>
                </a:solidFill>
              </a:rPr>
              <a:t> </a:t>
            </a:r>
            <a:r>
              <a:rPr lang="en-US" sz="3600" dirty="0" smtClean="0">
                <a:solidFill>
                  <a:schemeClr val="bg1"/>
                </a:solidFill>
              </a:rPr>
              <a:t>of His love is as far as the farthest one of us has wandered: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All we like sheep have gone astray, but the Lord has laid on Him the iniquity of us all" (Isaiah 53:6)</a:t>
            </a:r>
            <a:endParaRPr lang="en-US" sz="3600"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2862322"/>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rgbClr val="FFFF00"/>
                </a:solidFill>
              </a:rPr>
              <a:t>DEPTH</a:t>
            </a:r>
            <a:r>
              <a:rPr lang="en-US" sz="3600" dirty="0" smtClean="0">
                <a:solidFill>
                  <a:schemeClr val="bg1"/>
                </a:solidFill>
              </a:rPr>
              <a:t> </a:t>
            </a:r>
            <a:r>
              <a:rPr lang="en-US" sz="3600" dirty="0" smtClean="0">
                <a:solidFill>
                  <a:schemeClr val="bg1"/>
                </a:solidFill>
              </a:rPr>
              <a:t>of His love is as deep as the uttermost, the lowest hell </a:t>
            </a:r>
            <a:endParaRPr lang="en-US" sz="3600" dirty="0" smtClean="0">
              <a:solidFill>
                <a:schemeClr val="bg1"/>
              </a:solidFill>
            </a:endParaRPr>
          </a:p>
          <a:p>
            <a:pPr algn="ctr"/>
            <a:r>
              <a:rPr lang="en-US" sz="3600" dirty="0" smtClean="0">
                <a:solidFill>
                  <a:schemeClr val="bg1"/>
                </a:solidFill>
              </a:rPr>
              <a:t>that </a:t>
            </a:r>
            <a:r>
              <a:rPr lang="en-US" sz="3600" dirty="0" smtClean="0">
                <a:solidFill>
                  <a:schemeClr val="bg1"/>
                </a:solidFill>
              </a:rPr>
              <a:t>we have put ourselves in: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He is able to save to the uttermost, those who come to Him" (Hebrews 7:25).</a:t>
            </a:r>
            <a:endParaRPr lang="en-US" sz="3600"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2308324"/>
          </a:xfrm>
          <a:prstGeom prst="rect">
            <a:avLst/>
          </a:prstGeom>
          <a:noFill/>
        </p:spPr>
        <p:txBody>
          <a:bodyPr wrap="square" rtlCol="0">
            <a:spAutoFit/>
          </a:bodyPr>
          <a:lstStyle/>
          <a:p>
            <a:pPr algn="ctr"/>
            <a:r>
              <a:rPr lang="en-US" sz="3600" dirty="0" smtClean="0">
                <a:solidFill>
                  <a:schemeClr val="bg1"/>
                </a:solidFill>
              </a:rPr>
              <a:t>His love is as </a:t>
            </a:r>
            <a:r>
              <a:rPr lang="en-US" sz="3600" dirty="0" smtClean="0">
                <a:solidFill>
                  <a:srgbClr val="FFFF00"/>
                </a:solidFill>
              </a:rPr>
              <a:t>HIGH</a:t>
            </a:r>
            <a:r>
              <a:rPr lang="en-US" sz="3600" dirty="0" smtClean="0">
                <a:solidFill>
                  <a:schemeClr val="bg1"/>
                </a:solidFill>
              </a:rPr>
              <a:t> </a:t>
            </a:r>
            <a:r>
              <a:rPr lang="en-US" sz="3600" dirty="0" smtClean="0">
                <a:solidFill>
                  <a:schemeClr val="bg1"/>
                </a:solidFill>
              </a:rPr>
              <a:t>as the heavens above: </a:t>
            </a:r>
            <a:endParaRPr lang="en-US" sz="3600" dirty="0" smtClean="0">
              <a:solidFill>
                <a:schemeClr val="bg1"/>
              </a:solidFill>
            </a:endParaRPr>
          </a:p>
          <a:p>
            <a:pPr algn="ctr"/>
            <a:r>
              <a:rPr lang="en-US" sz="3600" dirty="0" smtClean="0">
                <a:solidFill>
                  <a:schemeClr val="bg1"/>
                </a:solidFill>
              </a:rPr>
              <a:t>He </a:t>
            </a:r>
            <a:r>
              <a:rPr lang="en-US" sz="3600" dirty="0" smtClean="0">
                <a:solidFill>
                  <a:schemeClr val="bg1"/>
                </a:solidFill>
              </a:rPr>
              <a:t>has "raised us up </a:t>
            </a:r>
            <a:r>
              <a:rPr lang="en-US" sz="3600" dirty="0" smtClean="0">
                <a:solidFill>
                  <a:schemeClr val="bg1"/>
                </a:solidFill>
              </a:rPr>
              <a:t>together and </a:t>
            </a:r>
          </a:p>
          <a:p>
            <a:pPr algn="ctr"/>
            <a:r>
              <a:rPr lang="en-US" sz="3600" dirty="0" smtClean="0">
                <a:solidFill>
                  <a:schemeClr val="bg1"/>
                </a:solidFill>
              </a:rPr>
              <a:t>made </a:t>
            </a:r>
            <a:r>
              <a:rPr lang="en-US" sz="3600" dirty="0" smtClean="0">
                <a:solidFill>
                  <a:schemeClr val="bg1"/>
                </a:solidFill>
              </a:rPr>
              <a:t>us sit together </a:t>
            </a:r>
            <a:r>
              <a:rPr lang="en-US" sz="3600" dirty="0" smtClean="0">
                <a:solidFill>
                  <a:schemeClr val="bg1"/>
                </a:solidFill>
              </a:rPr>
              <a:t>in </a:t>
            </a:r>
            <a:r>
              <a:rPr lang="en-US" sz="3600" dirty="0" smtClean="0">
                <a:solidFill>
                  <a:schemeClr val="bg1"/>
                </a:solidFill>
              </a:rPr>
              <a:t>heavenly places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Christ Jesus" (Ephesians 2:6).</a:t>
            </a:r>
            <a:endParaRPr lang="en-US" sz="3600"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127"/>
            <a:ext cx="9144000" cy="1754326"/>
          </a:xfrm>
          <a:prstGeom prst="rect">
            <a:avLst/>
          </a:prstGeom>
          <a:noFill/>
        </p:spPr>
        <p:txBody>
          <a:bodyPr wrap="square" rtlCol="0">
            <a:spAutoFit/>
          </a:bodyPr>
          <a:lstStyle/>
          <a:p>
            <a:pPr algn="ctr"/>
            <a:r>
              <a:rPr lang="en-US" sz="3600" dirty="0" smtClean="0">
                <a:solidFill>
                  <a:schemeClr val="bg1"/>
                </a:solidFill>
              </a:rPr>
              <a:t>His love is </a:t>
            </a:r>
            <a:r>
              <a:rPr lang="en-US" sz="3600" dirty="0" smtClean="0">
                <a:solidFill>
                  <a:srgbClr val="FFFF00"/>
                </a:solidFill>
              </a:rPr>
              <a:t>timeless, enduring, untiring</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Yes, I have loved you </a:t>
            </a:r>
            <a:endParaRPr lang="en-US" sz="3600" dirty="0" smtClean="0">
              <a:solidFill>
                <a:schemeClr val="bg1"/>
              </a:solidFill>
            </a:endParaRPr>
          </a:p>
          <a:p>
            <a:pPr algn="ctr"/>
            <a:r>
              <a:rPr lang="en-US" sz="3600" dirty="0" smtClean="0">
                <a:solidFill>
                  <a:schemeClr val="bg1"/>
                </a:solidFill>
              </a:rPr>
              <a:t>with </a:t>
            </a:r>
            <a:r>
              <a:rPr lang="en-US" sz="3600" dirty="0" smtClean="0">
                <a:solidFill>
                  <a:schemeClr val="bg1"/>
                </a:solidFill>
              </a:rPr>
              <a:t>an everlasting love" (Jeremiah 31:3)</a:t>
            </a:r>
            <a:endParaRPr lang="en-US" sz="3600" dirty="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The Immeasurable Greatness of His Love</a:t>
            </a:r>
            <a:endParaRPr lang="en-US" sz="3600" dirty="0">
              <a:solidFill>
                <a:srgbClr val="FFC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8570"/>
            <a:ext cx="9144000" cy="3539430"/>
          </a:xfrm>
          <a:prstGeom prst="rect">
            <a:avLst/>
          </a:prstGeom>
          <a:noFill/>
        </p:spPr>
        <p:txBody>
          <a:bodyPr wrap="square" rtlCol="0">
            <a:spAutoFit/>
          </a:bodyPr>
          <a:lstStyle/>
          <a:p>
            <a:r>
              <a:rPr lang="en-US" sz="3200" i="1" dirty="0" smtClean="0">
                <a:solidFill>
                  <a:schemeClr val="bg1"/>
                </a:solidFill>
              </a:rPr>
              <a:t>John 3:16-17</a:t>
            </a:r>
          </a:p>
          <a:p>
            <a:r>
              <a:rPr lang="en-US" sz="3200" i="1" dirty="0" smtClean="0">
                <a:solidFill>
                  <a:schemeClr val="bg1"/>
                </a:solidFill>
              </a:rPr>
              <a:t>16 For God so loved the world that He gave His only begotten Son, that whoever believes in Him should not perish but have everlasting life. </a:t>
            </a:r>
          </a:p>
          <a:p>
            <a:r>
              <a:rPr lang="en-US" sz="3200" i="1" dirty="0" smtClean="0">
                <a:solidFill>
                  <a:schemeClr val="bg1"/>
                </a:solidFill>
              </a:rPr>
              <a:t>17 For God did not send His Son into the world to condemn the world, but that the world through Him might be saved</a:t>
            </a:r>
            <a:r>
              <a:rPr lang="en-US" sz="3200" i="1" dirty="0" smtClean="0">
                <a:solidFill>
                  <a:schemeClr val="bg1"/>
                </a:solidFill>
              </a:rPr>
              <a:t>.</a:t>
            </a:r>
            <a:endParaRPr lang="en-US" sz="3200" i="1" dirty="0" smtClean="0">
              <a:solidFill>
                <a:schemeClr val="bg1"/>
              </a:solidFill>
            </a:endParaRPr>
          </a:p>
        </p:txBody>
      </p:sp>
      <p:sp>
        <p:nvSpPr>
          <p:cNvPr id="3" name="TextBox 2"/>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C000"/>
                </a:solidFill>
              </a:rPr>
              <a:t>The Cross of Jesus Christ- An Expression of God's Immeasurable Love</a:t>
            </a:r>
            <a:endParaRPr lang="en-US" sz="3600" dirty="0">
              <a:solidFill>
                <a:srgbClr val="FFC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919</Words>
  <Application>Microsoft Office PowerPoint</Application>
  <PresentationFormat>On-screen Show (4:3)</PresentationFormat>
  <Paragraphs>70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26</cp:revision>
  <dcterms:created xsi:type="dcterms:W3CDTF">2006-08-16T00:00:00Z</dcterms:created>
  <dcterms:modified xsi:type="dcterms:W3CDTF">2018-11-10T07:30:42Z</dcterms:modified>
</cp:coreProperties>
</file>