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F36341-7429-4524-93C5-1C5285172BB8}" type="datetimeFigureOut">
              <a:rPr lang="en-US" smtClean="0"/>
              <a:t>11/17/2018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DB8CFA-4DBB-4B8A-9822-B60065C10EF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8-11-18-Our Heavenly Father's True Picture Part-3 Ppt Header.jpg"/>
          <p:cNvPicPr>
            <a:picLocks noChangeAspect="1"/>
          </p:cNvPicPr>
          <p:nvPr userDrawn="1"/>
        </p:nvPicPr>
        <p:blipFill>
          <a:blip r:embed="rId2" cstate="print">
            <a:lum bright="-35000" contrast="27000"/>
          </a:blip>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11-18-Our Heavenly Father's True Picture Part-3 Ppt Cover.jpg"/>
          <p:cNvPicPr>
            <a:picLocks noChangeAspect="1"/>
          </p:cNvPicPr>
          <p:nvPr/>
        </p:nvPicPr>
        <p:blipFill>
          <a:blip r:embed="rId2" cstate="print">
            <a:lum contrast="-11000"/>
          </a:blip>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3) A Bountiful and Generous Father</a:t>
            </a:r>
            <a:endParaRPr lang="en-US" sz="3600" dirty="0">
              <a:solidFill>
                <a:srgbClr val="FFFF00"/>
              </a:solidFill>
            </a:endParaRPr>
          </a:p>
        </p:txBody>
      </p:sp>
      <p:sp>
        <p:nvSpPr>
          <p:cNvPr id="3" name="TextBox 2"/>
          <p:cNvSpPr txBox="1"/>
          <p:nvPr/>
        </p:nvSpPr>
        <p:spPr>
          <a:xfrm>
            <a:off x="0" y="3200400"/>
            <a:ext cx="9144000" cy="3046988"/>
          </a:xfrm>
          <a:prstGeom prst="rect">
            <a:avLst/>
          </a:prstGeom>
          <a:noFill/>
        </p:spPr>
        <p:txBody>
          <a:bodyPr wrap="square" rtlCol="0">
            <a:spAutoFit/>
          </a:bodyPr>
          <a:lstStyle/>
          <a:p>
            <a:r>
              <a:rPr lang="en-US" sz="3200" i="1" dirty="0" smtClean="0">
                <a:solidFill>
                  <a:schemeClr val="bg1"/>
                </a:solidFill>
              </a:rPr>
              <a:t>Matthew 6:31-32</a:t>
            </a:r>
          </a:p>
          <a:p>
            <a:r>
              <a:rPr lang="en-US" sz="3200" i="1" dirty="0" smtClean="0">
                <a:solidFill>
                  <a:schemeClr val="bg1"/>
                </a:solidFill>
              </a:rPr>
              <a:t>31 "Therefore do not worry, saying, 'What shall we eat?' or 'What shall we drink?' or 'What shall we wear?' </a:t>
            </a:r>
          </a:p>
          <a:p>
            <a:r>
              <a:rPr lang="en-US" sz="3200" i="1" dirty="0" smtClean="0">
                <a:solidFill>
                  <a:schemeClr val="bg1"/>
                </a:solidFill>
              </a:rPr>
              <a:t>32 For after all these things the Gentiles seek. For your heavenly Father knows that you need all these things.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3) A Bountiful and Generous Father</a:t>
            </a:r>
            <a:endParaRPr lang="en-US" sz="3600" dirty="0">
              <a:solidFill>
                <a:srgbClr val="FFFF00"/>
              </a:solidFill>
            </a:endParaRPr>
          </a:p>
        </p:txBody>
      </p:sp>
      <p:sp>
        <p:nvSpPr>
          <p:cNvPr id="3" name="TextBox 2"/>
          <p:cNvSpPr txBox="1"/>
          <p:nvPr/>
        </p:nvSpPr>
        <p:spPr>
          <a:xfrm>
            <a:off x="0" y="3200400"/>
            <a:ext cx="9144000" cy="3539430"/>
          </a:xfrm>
          <a:prstGeom prst="rect">
            <a:avLst/>
          </a:prstGeom>
          <a:noFill/>
        </p:spPr>
        <p:txBody>
          <a:bodyPr wrap="square" rtlCol="0">
            <a:spAutoFit/>
          </a:bodyPr>
          <a:lstStyle/>
          <a:p>
            <a:r>
              <a:rPr lang="en-US" sz="3200" i="1" dirty="0" smtClean="0">
                <a:solidFill>
                  <a:schemeClr val="bg1"/>
                </a:solidFill>
              </a:rPr>
              <a:t>Matthew 7:7-11</a:t>
            </a:r>
          </a:p>
          <a:p>
            <a:r>
              <a:rPr lang="en-US" sz="3200" i="1" dirty="0" smtClean="0">
                <a:solidFill>
                  <a:schemeClr val="bg1"/>
                </a:solidFill>
              </a:rPr>
              <a:t>7 "Ask, and it will be given to you; seek, and you will find; knock, and it will be opened to you. </a:t>
            </a:r>
          </a:p>
          <a:p>
            <a:r>
              <a:rPr lang="en-US" sz="3200" i="1" dirty="0" smtClean="0">
                <a:solidFill>
                  <a:schemeClr val="bg1"/>
                </a:solidFill>
              </a:rPr>
              <a:t>8 For everyone who asks receives, and he who seeks finds, and to him who knocks it will be opened. </a:t>
            </a:r>
          </a:p>
          <a:p>
            <a:r>
              <a:rPr lang="en-US" sz="3200" i="1" dirty="0" smtClean="0">
                <a:solidFill>
                  <a:schemeClr val="bg1"/>
                </a:solidFill>
              </a:rPr>
              <a:t>9 Or what man is there among you who, if his son asks for bread, will give him a stone?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3) A Bountiful and Generous Father</a:t>
            </a:r>
            <a:endParaRPr lang="en-US" sz="3600" dirty="0">
              <a:solidFill>
                <a:srgbClr val="FFFF00"/>
              </a:solidFill>
            </a:endParaRPr>
          </a:p>
        </p:txBody>
      </p:sp>
      <p:sp>
        <p:nvSpPr>
          <p:cNvPr id="3" name="TextBox 2"/>
          <p:cNvSpPr txBox="1"/>
          <p:nvPr/>
        </p:nvSpPr>
        <p:spPr>
          <a:xfrm>
            <a:off x="0" y="3200400"/>
            <a:ext cx="9144000" cy="2554545"/>
          </a:xfrm>
          <a:prstGeom prst="rect">
            <a:avLst/>
          </a:prstGeom>
          <a:noFill/>
        </p:spPr>
        <p:txBody>
          <a:bodyPr wrap="square" rtlCol="0">
            <a:spAutoFit/>
          </a:bodyPr>
          <a:lstStyle/>
          <a:p>
            <a:r>
              <a:rPr lang="en-US" sz="3200" i="1" dirty="0" smtClean="0">
                <a:solidFill>
                  <a:schemeClr val="bg1"/>
                </a:solidFill>
              </a:rPr>
              <a:t>Matthew 7:7-11</a:t>
            </a:r>
          </a:p>
          <a:p>
            <a:r>
              <a:rPr lang="en-US" sz="3200" i="1" dirty="0" smtClean="0">
                <a:solidFill>
                  <a:schemeClr val="bg1"/>
                </a:solidFill>
              </a:rPr>
              <a:t>10 </a:t>
            </a:r>
            <a:r>
              <a:rPr lang="en-US" sz="3200" i="1" dirty="0" smtClean="0">
                <a:solidFill>
                  <a:schemeClr val="bg1"/>
                </a:solidFill>
              </a:rPr>
              <a:t>Or if he asks for a fish, will he give him a serpent? </a:t>
            </a:r>
          </a:p>
          <a:p>
            <a:r>
              <a:rPr lang="en-US" sz="3200" i="1" dirty="0" smtClean="0">
                <a:solidFill>
                  <a:schemeClr val="bg1"/>
                </a:solidFill>
              </a:rPr>
              <a:t>11 If you then, being evil, know how to give good gifts to your children, how much more will your Father who is in heaven give good things to those who ask Him!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3) A Bountiful and Generous Father</a:t>
            </a:r>
            <a:endParaRPr lang="en-US" sz="3600" dirty="0">
              <a:solidFill>
                <a:srgbClr val="FFFF00"/>
              </a:solidFill>
            </a:endParaRPr>
          </a:p>
        </p:txBody>
      </p:sp>
      <p:sp>
        <p:nvSpPr>
          <p:cNvPr id="3" name="TextBox 2"/>
          <p:cNvSpPr txBox="1"/>
          <p:nvPr/>
        </p:nvSpPr>
        <p:spPr>
          <a:xfrm>
            <a:off x="0" y="3200400"/>
            <a:ext cx="9144000" cy="2062103"/>
          </a:xfrm>
          <a:prstGeom prst="rect">
            <a:avLst/>
          </a:prstGeom>
          <a:noFill/>
        </p:spPr>
        <p:txBody>
          <a:bodyPr wrap="square" rtlCol="0">
            <a:spAutoFit/>
          </a:bodyPr>
          <a:lstStyle/>
          <a:p>
            <a:r>
              <a:rPr lang="en-US" sz="3200" i="1" dirty="0" smtClean="0">
                <a:solidFill>
                  <a:schemeClr val="bg1"/>
                </a:solidFill>
              </a:rPr>
              <a:t>James 1:5</a:t>
            </a:r>
          </a:p>
          <a:p>
            <a:r>
              <a:rPr lang="en-US" sz="3200" i="1" dirty="0" smtClean="0">
                <a:solidFill>
                  <a:schemeClr val="bg1"/>
                </a:solidFill>
              </a:rPr>
              <a:t>If any of you lacks wisdom, let him ask of God, who gives to all liberally and without reproach, and it will be given to him.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3) A Bountiful and Generous Father</a:t>
            </a:r>
            <a:endParaRPr lang="en-US" sz="3600" dirty="0">
              <a:solidFill>
                <a:srgbClr val="FFFF00"/>
              </a:solidFill>
            </a:endParaRPr>
          </a:p>
        </p:txBody>
      </p:sp>
      <p:sp>
        <p:nvSpPr>
          <p:cNvPr id="3" name="TextBox 2"/>
          <p:cNvSpPr txBox="1"/>
          <p:nvPr/>
        </p:nvSpPr>
        <p:spPr>
          <a:xfrm>
            <a:off x="0" y="3200400"/>
            <a:ext cx="9144000" cy="2062103"/>
          </a:xfrm>
          <a:prstGeom prst="rect">
            <a:avLst/>
          </a:prstGeom>
          <a:noFill/>
        </p:spPr>
        <p:txBody>
          <a:bodyPr wrap="square" rtlCol="0">
            <a:spAutoFit/>
          </a:bodyPr>
          <a:lstStyle/>
          <a:p>
            <a:r>
              <a:rPr lang="en-US" sz="3200" i="1" dirty="0" smtClean="0">
                <a:solidFill>
                  <a:schemeClr val="bg1"/>
                </a:solidFill>
              </a:rPr>
              <a:t>Psalm 84:11  </a:t>
            </a:r>
          </a:p>
          <a:p>
            <a:r>
              <a:rPr lang="en-US" sz="3200" i="1" dirty="0" smtClean="0">
                <a:solidFill>
                  <a:schemeClr val="bg1"/>
                </a:solidFill>
              </a:rPr>
              <a:t>For the LORD God is a sun and shield; The LORD will give grace and glory; No good thing will He withhold From those who walk uprightly.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9144000" cy="646331"/>
          </a:xfrm>
          <a:prstGeom prst="rect">
            <a:avLst/>
          </a:prstGeom>
          <a:noFill/>
        </p:spPr>
        <p:txBody>
          <a:bodyPr wrap="square" rtlCol="0">
            <a:spAutoFit/>
          </a:bodyPr>
          <a:lstStyle/>
          <a:p>
            <a:pPr algn="ctr"/>
            <a:r>
              <a:rPr lang="en-US" sz="3600" dirty="0" smtClean="0">
                <a:solidFill>
                  <a:srgbClr val="FFFF00"/>
                </a:solidFill>
              </a:rPr>
              <a:t>4) A Merciful Father</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4) A Merciful Father</a:t>
            </a:r>
            <a:endParaRPr lang="en-US" sz="3600" dirty="0">
              <a:solidFill>
                <a:srgbClr val="FFFF00"/>
              </a:solidFill>
            </a:endParaRPr>
          </a:p>
        </p:txBody>
      </p:sp>
      <p:sp>
        <p:nvSpPr>
          <p:cNvPr id="3" name="TextBox 2"/>
          <p:cNvSpPr txBox="1"/>
          <p:nvPr/>
        </p:nvSpPr>
        <p:spPr>
          <a:xfrm>
            <a:off x="0" y="3200400"/>
            <a:ext cx="9144000" cy="1569660"/>
          </a:xfrm>
          <a:prstGeom prst="rect">
            <a:avLst/>
          </a:prstGeom>
          <a:noFill/>
        </p:spPr>
        <p:txBody>
          <a:bodyPr wrap="square" rtlCol="0">
            <a:spAutoFit/>
          </a:bodyPr>
          <a:lstStyle/>
          <a:p>
            <a:r>
              <a:rPr lang="en-US" sz="3200" i="1" dirty="0" smtClean="0">
                <a:solidFill>
                  <a:schemeClr val="bg1"/>
                </a:solidFill>
              </a:rPr>
              <a:t>Psalm 103:8  </a:t>
            </a:r>
          </a:p>
          <a:p>
            <a:r>
              <a:rPr lang="en-US" sz="3200" i="1" dirty="0" smtClean="0">
                <a:solidFill>
                  <a:schemeClr val="bg1"/>
                </a:solidFill>
              </a:rPr>
              <a:t>The LORD is merciful and gracious, Slow to anger, and abounding in mercy.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4) A Merciful Father</a:t>
            </a:r>
            <a:endParaRPr lang="en-US" sz="3600" dirty="0">
              <a:solidFill>
                <a:srgbClr val="FFFF00"/>
              </a:solidFill>
            </a:endParaRPr>
          </a:p>
        </p:txBody>
      </p:sp>
      <p:sp>
        <p:nvSpPr>
          <p:cNvPr id="3" name="TextBox 2"/>
          <p:cNvSpPr txBox="1"/>
          <p:nvPr/>
        </p:nvSpPr>
        <p:spPr>
          <a:xfrm>
            <a:off x="0" y="3200400"/>
            <a:ext cx="9144000" cy="2554545"/>
          </a:xfrm>
          <a:prstGeom prst="rect">
            <a:avLst/>
          </a:prstGeom>
          <a:noFill/>
        </p:spPr>
        <p:txBody>
          <a:bodyPr wrap="square" rtlCol="0">
            <a:spAutoFit/>
          </a:bodyPr>
          <a:lstStyle/>
          <a:p>
            <a:r>
              <a:rPr lang="en-US" sz="3200" i="1" dirty="0" smtClean="0">
                <a:solidFill>
                  <a:schemeClr val="bg1"/>
                </a:solidFill>
              </a:rPr>
              <a:t>Lamentations 3:22-23</a:t>
            </a:r>
          </a:p>
          <a:p>
            <a:r>
              <a:rPr lang="en-US" sz="3200" i="1" dirty="0" smtClean="0">
                <a:solidFill>
                  <a:schemeClr val="bg1"/>
                </a:solidFill>
              </a:rPr>
              <a:t>22 Through the LORD's mercies we are not consumed, Because His compassions fail not. </a:t>
            </a:r>
          </a:p>
          <a:p>
            <a:r>
              <a:rPr lang="en-US" sz="3200" i="1" dirty="0" smtClean="0">
                <a:solidFill>
                  <a:schemeClr val="bg1"/>
                </a:solidFill>
              </a:rPr>
              <a:t>23 They are new every morning; Great is Your faithfulness.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646331"/>
          </a:xfrm>
          <a:prstGeom prst="rect">
            <a:avLst/>
          </a:prstGeom>
          <a:noFill/>
        </p:spPr>
        <p:txBody>
          <a:bodyPr wrap="square" rtlCol="0">
            <a:spAutoFit/>
          </a:bodyPr>
          <a:lstStyle/>
          <a:p>
            <a:pPr algn="ctr"/>
            <a:r>
              <a:rPr lang="en-US" sz="3600" dirty="0" smtClean="0">
                <a:solidFill>
                  <a:srgbClr val="FFFF00"/>
                </a:solidFill>
              </a:rPr>
              <a:t>5) A Redeeming Father</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5) A Redeeming Father</a:t>
            </a:r>
            <a:endParaRPr lang="en-US" sz="3600" dirty="0">
              <a:solidFill>
                <a:srgbClr val="FFFF00"/>
              </a:solidFill>
            </a:endParaRPr>
          </a:p>
        </p:txBody>
      </p:sp>
      <p:sp>
        <p:nvSpPr>
          <p:cNvPr id="3" name="TextBox 2"/>
          <p:cNvSpPr txBox="1"/>
          <p:nvPr/>
        </p:nvSpPr>
        <p:spPr>
          <a:xfrm>
            <a:off x="0" y="3200400"/>
            <a:ext cx="9144000" cy="2554545"/>
          </a:xfrm>
          <a:prstGeom prst="rect">
            <a:avLst/>
          </a:prstGeom>
          <a:noFill/>
        </p:spPr>
        <p:txBody>
          <a:bodyPr wrap="square" rtlCol="0">
            <a:spAutoFit/>
          </a:bodyPr>
          <a:lstStyle/>
          <a:p>
            <a:r>
              <a:rPr lang="en-US" sz="3200" i="1" dirty="0" smtClean="0">
                <a:solidFill>
                  <a:schemeClr val="bg1"/>
                </a:solidFill>
              </a:rPr>
              <a:t>Isaiah 63:16  </a:t>
            </a:r>
          </a:p>
          <a:p>
            <a:r>
              <a:rPr lang="en-US" sz="3200" i="1" dirty="0" smtClean="0">
                <a:solidFill>
                  <a:schemeClr val="bg1"/>
                </a:solidFill>
              </a:rPr>
              <a:t>Doubtless You are our Father, Though Abraham was ignorant of us, And Israel does not acknowledge us. You, O LORD, are our Father; Our Redeemer from Everlasting is Your name.</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2200"/>
            <a:ext cx="9144000" cy="2862322"/>
          </a:xfrm>
          <a:prstGeom prst="rect">
            <a:avLst/>
          </a:prstGeom>
          <a:noFill/>
        </p:spPr>
        <p:txBody>
          <a:bodyPr wrap="square" rtlCol="0">
            <a:spAutoFit/>
          </a:bodyPr>
          <a:lstStyle/>
          <a:p>
            <a:pPr algn="ctr"/>
            <a:r>
              <a:rPr lang="en-US" sz="3600" dirty="0" smtClean="0">
                <a:solidFill>
                  <a:schemeClr val="bg1"/>
                </a:solidFill>
              </a:rPr>
              <a:t>Your revelation of God </a:t>
            </a:r>
            <a:endParaRPr lang="en-US" sz="3600" dirty="0" smtClean="0">
              <a:solidFill>
                <a:schemeClr val="bg1"/>
              </a:solidFill>
            </a:endParaRPr>
          </a:p>
          <a:p>
            <a:pPr algn="ctr"/>
            <a:r>
              <a:rPr lang="en-US" sz="3600" dirty="0" smtClean="0">
                <a:solidFill>
                  <a:schemeClr val="bg1"/>
                </a:solidFill>
              </a:rPr>
              <a:t>affects </a:t>
            </a:r>
            <a:r>
              <a:rPr lang="en-US" sz="3600" dirty="0" smtClean="0">
                <a:solidFill>
                  <a:schemeClr val="bg1"/>
                </a:solidFill>
              </a:rPr>
              <a:t>your relationship with God. </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Your relationship with God </a:t>
            </a:r>
            <a:endParaRPr lang="en-US" sz="3600" dirty="0" smtClean="0">
              <a:solidFill>
                <a:schemeClr val="bg1"/>
              </a:solidFill>
            </a:endParaRPr>
          </a:p>
          <a:p>
            <a:pPr algn="ctr"/>
            <a:r>
              <a:rPr lang="en-US" sz="3600" dirty="0" smtClean="0">
                <a:solidFill>
                  <a:schemeClr val="bg1"/>
                </a:solidFill>
              </a:rPr>
              <a:t>also </a:t>
            </a:r>
            <a:r>
              <a:rPr lang="en-US" sz="3600" dirty="0" smtClean="0">
                <a:solidFill>
                  <a:schemeClr val="bg1"/>
                </a:solidFill>
              </a:rPr>
              <a:t>affects your relationship with others.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3200"/>
            <a:ext cx="9144000" cy="646331"/>
          </a:xfrm>
          <a:prstGeom prst="rect">
            <a:avLst/>
          </a:prstGeom>
          <a:noFill/>
        </p:spPr>
        <p:txBody>
          <a:bodyPr wrap="square" rtlCol="0">
            <a:spAutoFit/>
          </a:bodyPr>
          <a:lstStyle/>
          <a:p>
            <a:pPr algn="ctr"/>
            <a:r>
              <a:rPr lang="en-US" sz="3600" dirty="0" smtClean="0">
                <a:solidFill>
                  <a:srgbClr val="FFFF00"/>
                </a:solidFill>
              </a:rPr>
              <a:t>6) An Accepting Father</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6) An Accepting Father</a:t>
            </a:r>
            <a:endParaRPr lang="en-US" sz="3600" dirty="0">
              <a:solidFill>
                <a:srgbClr val="FFFF00"/>
              </a:solidFill>
            </a:endParaRPr>
          </a:p>
        </p:txBody>
      </p:sp>
      <p:sp>
        <p:nvSpPr>
          <p:cNvPr id="3" name="TextBox 2"/>
          <p:cNvSpPr txBox="1"/>
          <p:nvPr/>
        </p:nvSpPr>
        <p:spPr>
          <a:xfrm>
            <a:off x="0" y="2333685"/>
            <a:ext cx="9144000" cy="4524315"/>
          </a:xfrm>
          <a:prstGeom prst="rect">
            <a:avLst/>
          </a:prstGeom>
          <a:noFill/>
        </p:spPr>
        <p:txBody>
          <a:bodyPr wrap="square" rtlCol="0">
            <a:spAutoFit/>
          </a:bodyPr>
          <a:lstStyle/>
          <a:p>
            <a:r>
              <a:rPr lang="en-US" sz="3200" i="1" dirty="0" smtClean="0">
                <a:solidFill>
                  <a:schemeClr val="bg1"/>
                </a:solidFill>
              </a:rPr>
              <a:t>Ephesians 1:4-6  </a:t>
            </a:r>
          </a:p>
          <a:p>
            <a:r>
              <a:rPr lang="en-US" sz="3200" i="1" dirty="0" smtClean="0">
                <a:solidFill>
                  <a:schemeClr val="bg1"/>
                </a:solidFill>
              </a:rPr>
              <a:t>4 just as He chose us in Him before the foundation of the world, that we should be holy and without blame before Him in love, </a:t>
            </a:r>
          </a:p>
          <a:p>
            <a:r>
              <a:rPr lang="en-US" sz="3200" i="1" dirty="0" smtClean="0">
                <a:solidFill>
                  <a:schemeClr val="bg1"/>
                </a:solidFill>
              </a:rPr>
              <a:t>5 having predestined us to adoption as sons by Jesus Christ to Himself, according to the good pleasure of His will, </a:t>
            </a:r>
          </a:p>
          <a:p>
            <a:r>
              <a:rPr lang="en-US" sz="3200" i="1" dirty="0" smtClean="0">
                <a:solidFill>
                  <a:schemeClr val="bg1"/>
                </a:solidFill>
              </a:rPr>
              <a:t>6 to the praise of the glory of His grace, by which He made us accepted in the Beloved.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7) A Father of Abundant Grace</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7) A Father of Abundant Grace</a:t>
            </a:r>
            <a:endParaRPr lang="en-US" sz="3600" dirty="0">
              <a:solidFill>
                <a:srgbClr val="FFFF00"/>
              </a:solidFill>
            </a:endParaRPr>
          </a:p>
        </p:txBody>
      </p:sp>
      <p:sp>
        <p:nvSpPr>
          <p:cNvPr id="3" name="TextBox 2"/>
          <p:cNvSpPr txBox="1"/>
          <p:nvPr/>
        </p:nvSpPr>
        <p:spPr>
          <a:xfrm>
            <a:off x="0" y="2743200"/>
            <a:ext cx="9144000" cy="2109788"/>
          </a:xfrm>
          <a:prstGeom prst="rect">
            <a:avLst/>
          </a:prstGeom>
          <a:noFill/>
        </p:spPr>
        <p:txBody>
          <a:bodyPr wrap="square" rtlCol="0">
            <a:spAutoFit/>
          </a:bodyPr>
          <a:lstStyle/>
          <a:p>
            <a:r>
              <a:rPr lang="en-US" sz="3200" i="1" dirty="0" smtClean="0">
                <a:solidFill>
                  <a:schemeClr val="bg1"/>
                </a:solidFill>
              </a:rPr>
              <a:t>Ephesians 2:7  </a:t>
            </a:r>
          </a:p>
          <a:p>
            <a:r>
              <a:rPr lang="en-US" sz="3200" i="1" dirty="0" smtClean="0">
                <a:solidFill>
                  <a:schemeClr val="bg1"/>
                </a:solidFill>
              </a:rPr>
              <a:t>that in the ages to come He might show the exceeding riches of His grace in His kindness toward us in Christ Jesus.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7) A Father of Abundant Grace</a:t>
            </a:r>
            <a:endParaRPr lang="en-US" sz="3600" dirty="0">
              <a:solidFill>
                <a:srgbClr val="FFFF00"/>
              </a:solidFill>
            </a:endParaRPr>
          </a:p>
        </p:txBody>
      </p:sp>
      <p:sp>
        <p:nvSpPr>
          <p:cNvPr id="3" name="TextBox 2"/>
          <p:cNvSpPr txBox="1"/>
          <p:nvPr/>
        </p:nvSpPr>
        <p:spPr>
          <a:xfrm>
            <a:off x="0" y="2743200"/>
            <a:ext cx="9144000" cy="2554545"/>
          </a:xfrm>
          <a:prstGeom prst="rect">
            <a:avLst/>
          </a:prstGeom>
          <a:noFill/>
        </p:spPr>
        <p:txBody>
          <a:bodyPr wrap="square" rtlCol="0">
            <a:spAutoFit/>
          </a:bodyPr>
          <a:lstStyle/>
          <a:p>
            <a:r>
              <a:rPr lang="en-US" sz="3200" i="1" dirty="0" smtClean="0">
                <a:solidFill>
                  <a:schemeClr val="bg1"/>
                </a:solidFill>
              </a:rPr>
              <a:t>Romans 5:17</a:t>
            </a:r>
          </a:p>
          <a:p>
            <a:r>
              <a:rPr lang="en-US" sz="3200" i="1" dirty="0" smtClean="0">
                <a:solidFill>
                  <a:schemeClr val="bg1"/>
                </a:solidFill>
              </a:rPr>
              <a:t>For if by the one man's offense death reigned through the one, much more those who receive abundance of grace and of the gift of righteousness will reign in life through the One, Jesus Christ.)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9144000" cy="646331"/>
          </a:xfrm>
          <a:prstGeom prst="rect">
            <a:avLst/>
          </a:prstGeom>
          <a:noFill/>
        </p:spPr>
        <p:txBody>
          <a:bodyPr wrap="square" rtlCol="0">
            <a:spAutoFit/>
          </a:bodyPr>
          <a:lstStyle/>
          <a:p>
            <a:pPr algn="ctr"/>
            <a:r>
              <a:rPr lang="en-US" sz="3600" dirty="0" smtClean="0">
                <a:solidFill>
                  <a:srgbClr val="FFFF00"/>
                </a:solidFill>
              </a:rPr>
              <a:t>8) An Empowering Father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8) An Empowering Father</a:t>
            </a:r>
          </a:p>
        </p:txBody>
      </p:sp>
      <p:sp>
        <p:nvSpPr>
          <p:cNvPr id="3" name="TextBox 2"/>
          <p:cNvSpPr txBox="1"/>
          <p:nvPr/>
        </p:nvSpPr>
        <p:spPr>
          <a:xfrm>
            <a:off x="0" y="2743200"/>
            <a:ext cx="9144000" cy="1569660"/>
          </a:xfrm>
          <a:prstGeom prst="rect">
            <a:avLst/>
          </a:prstGeom>
          <a:noFill/>
        </p:spPr>
        <p:txBody>
          <a:bodyPr wrap="square" rtlCol="0">
            <a:spAutoFit/>
          </a:bodyPr>
          <a:lstStyle/>
          <a:p>
            <a:r>
              <a:rPr lang="en-US" sz="3200" i="1" dirty="0" smtClean="0">
                <a:solidFill>
                  <a:schemeClr val="bg1"/>
                </a:solidFill>
              </a:rPr>
              <a:t>Luke 12:32</a:t>
            </a:r>
          </a:p>
          <a:p>
            <a:r>
              <a:rPr lang="en-US" sz="3200" i="1" dirty="0" smtClean="0">
                <a:solidFill>
                  <a:schemeClr val="bg1"/>
                </a:solidFill>
              </a:rPr>
              <a:t>"Do not fear, little flock, for it is your Father's good pleasure to give you the kingdom.</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8) An Empowering Father</a:t>
            </a:r>
          </a:p>
        </p:txBody>
      </p:sp>
      <p:sp>
        <p:nvSpPr>
          <p:cNvPr id="3" name="TextBox 2"/>
          <p:cNvSpPr txBox="1"/>
          <p:nvPr/>
        </p:nvSpPr>
        <p:spPr>
          <a:xfrm>
            <a:off x="0" y="2743200"/>
            <a:ext cx="9144000" cy="1569660"/>
          </a:xfrm>
          <a:prstGeom prst="rect">
            <a:avLst/>
          </a:prstGeom>
          <a:noFill/>
        </p:spPr>
        <p:txBody>
          <a:bodyPr wrap="square" rtlCol="0">
            <a:spAutoFit/>
          </a:bodyPr>
          <a:lstStyle/>
          <a:p>
            <a:r>
              <a:rPr lang="en-US" sz="3200" i="1" dirty="0" smtClean="0">
                <a:solidFill>
                  <a:schemeClr val="bg1"/>
                </a:solidFill>
              </a:rPr>
              <a:t>Colossians 1:12</a:t>
            </a:r>
          </a:p>
          <a:p>
            <a:r>
              <a:rPr lang="en-US" sz="3200" i="1" dirty="0" smtClean="0">
                <a:solidFill>
                  <a:schemeClr val="bg1"/>
                </a:solidFill>
              </a:rPr>
              <a:t>giving thanks to the Father who has qualified us to be partakers of the inheritance of the saints in the light.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1800"/>
            <a:ext cx="9144000" cy="646331"/>
          </a:xfrm>
          <a:prstGeom prst="rect">
            <a:avLst/>
          </a:prstGeom>
          <a:noFill/>
        </p:spPr>
        <p:txBody>
          <a:bodyPr wrap="square" rtlCol="0">
            <a:spAutoFit/>
          </a:bodyPr>
          <a:lstStyle/>
          <a:p>
            <a:pPr algn="ctr"/>
            <a:r>
              <a:rPr lang="en-US" sz="3600" dirty="0" smtClean="0">
                <a:solidFill>
                  <a:srgbClr val="FFFF00"/>
                </a:solidFill>
              </a:rPr>
              <a:t>9) An Infinite Father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9) An Infinite Father</a:t>
            </a:r>
          </a:p>
        </p:txBody>
      </p:sp>
      <p:sp>
        <p:nvSpPr>
          <p:cNvPr id="3" name="TextBox 2"/>
          <p:cNvSpPr txBox="1"/>
          <p:nvPr/>
        </p:nvSpPr>
        <p:spPr>
          <a:xfrm>
            <a:off x="0" y="2743200"/>
            <a:ext cx="9144000" cy="2062103"/>
          </a:xfrm>
          <a:prstGeom prst="rect">
            <a:avLst/>
          </a:prstGeom>
          <a:noFill/>
        </p:spPr>
        <p:txBody>
          <a:bodyPr wrap="square" rtlCol="0">
            <a:spAutoFit/>
          </a:bodyPr>
          <a:lstStyle/>
          <a:p>
            <a:r>
              <a:rPr lang="en-US" sz="3200" i="1" dirty="0" smtClean="0">
                <a:solidFill>
                  <a:schemeClr val="bg1"/>
                </a:solidFill>
              </a:rPr>
              <a:t>Ephesians 3:20</a:t>
            </a:r>
          </a:p>
          <a:p>
            <a:r>
              <a:rPr lang="en-US" sz="3200" i="1" dirty="0" smtClean="0">
                <a:solidFill>
                  <a:schemeClr val="bg1"/>
                </a:solidFill>
              </a:rPr>
              <a:t>Now to Him who is able to do exceedingly abundantly above all that we ask or think, according to the power that works in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2200"/>
            <a:ext cx="9144000" cy="1200329"/>
          </a:xfrm>
          <a:prstGeom prst="rect">
            <a:avLst/>
          </a:prstGeom>
          <a:noFill/>
        </p:spPr>
        <p:txBody>
          <a:bodyPr wrap="square" rtlCol="0">
            <a:spAutoFit/>
          </a:bodyPr>
          <a:lstStyle/>
          <a:p>
            <a:pPr algn="ctr"/>
            <a:r>
              <a:rPr lang="en-US" sz="3600" dirty="0" smtClean="0">
                <a:solidFill>
                  <a:schemeClr val="bg1"/>
                </a:solidFill>
              </a:rPr>
              <a:t>Part-1 : Infinite God, Our Heavenly </a:t>
            </a:r>
            <a:r>
              <a:rPr lang="en-US" sz="3600" dirty="0" smtClean="0">
                <a:solidFill>
                  <a:schemeClr val="bg1"/>
                </a:solidFill>
              </a:rPr>
              <a:t>Father</a:t>
            </a:r>
          </a:p>
          <a:p>
            <a:pPr algn="ctr"/>
            <a:r>
              <a:rPr lang="en-US" sz="3600" dirty="0" smtClean="0">
                <a:solidFill>
                  <a:schemeClr val="bg1"/>
                </a:solidFill>
              </a:rPr>
              <a:t>Part-2 : Immeasurable Love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9) An Infinite Father</a:t>
            </a:r>
          </a:p>
        </p:txBody>
      </p:sp>
      <p:sp>
        <p:nvSpPr>
          <p:cNvPr id="3" name="TextBox 2"/>
          <p:cNvSpPr txBox="1"/>
          <p:nvPr/>
        </p:nvSpPr>
        <p:spPr>
          <a:xfrm>
            <a:off x="0" y="2743200"/>
            <a:ext cx="9144000" cy="4031873"/>
          </a:xfrm>
          <a:prstGeom prst="rect">
            <a:avLst/>
          </a:prstGeom>
          <a:noFill/>
        </p:spPr>
        <p:txBody>
          <a:bodyPr wrap="square" rtlCol="0">
            <a:spAutoFit/>
          </a:bodyPr>
          <a:lstStyle/>
          <a:p>
            <a:r>
              <a:rPr lang="en-US" sz="3200" i="1" dirty="0" smtClean="0">
                <a:solidFill>
                  <a:schemeClr val="bg1"/>
                </a:solidFill>
              </a:rPr>
              <a:t>Isaiah 49:14-16</a:t>
            </a:r>
          </a:p>
          <a:p>
            <a:r>
              <a:rPr lang="en-US" sz="3200" i="1" dirty="0" smtClean="0">
                <a:solidFill>
                  <a:schemeClr val="bg1"/>
                </a:solidFill>
              </a:rPr>
              <a:t>14 But Zion said, "The LORD has forsaken me, And my Lord has forgotten me." </a:t>
            </a:r>
          </a:p>
          <a:p>
            <a:r>
              <a:rPr lang="en-US" sz="3200" i="1" dirty="0" smtClean="0">
                <a:solidFill>
                  <a:schemeClr val="bg1"/>
                </a:solidFill>
              </a:rPr>
              <a:t>15 "Can a woman forget her nursing child, And not have compassion on the son of her womb? Surely they may forget, Yet I will not forget you. </a:t>
            </a:r>
          </a:p>
          <a:p>
            <a:r>
              <a:rPr lang="en-US" sz="3200" i="1" dirty="0" smtClean="0">
                <a:solidFill>
                  <a:schemeClr val="bg1"/>
                </a:solidFill>
              </a:rPr>
              <a:t>16 See, I have inscribed you on the palms of My hands; Your walls are continually before 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1200329"/>
          </a:xfrm>
          <a:prstGeom prst="rect">
            <a:avLst/>
          </a:prstGeom>
          <a:noFill/>
        </p:spPr>
        <p:txBody>
          <a:bodyPr wrap="square" rtlCol="0">
            <a:spAutoFit/>
          </a:bodyPr>
          <a:lstStyle/>
          <a:p>
            <a:pPr algn="ctr"/>
            <a:r>
              <a:rPr lang="en-US" sz="3600" dirty="0" smtClean="0">
                <a:solidFill>
                  <a:srgbClr val="FFFF00"/>
                </a:solidFill>
              </a:rPr>
              <a:t>Rejecting </a:t>
            </a:r>
            <a:endParaRPr lang="en-US" sz="3600" dirty="0" smtClean="0">
              <a:solidFill>
                <a:srgbClr val="FFFF00"/>
              </a:solidFill>
            </a:endParaRPr>
          </a:p>
          <a:p>
            <a:pPr algn="ctr"/>
            <a:r>
              <a:rPr lang="en-US" sz="3600" dirty="0" smtClean="0">
                <a:solidFill>
                  <a:srgbClr val="FFFF00"/>
                </a:solidFill>
              </a:rPr>
              <a:t>Self-Deceptions </a:t>
            </a:r>
            <a:r>
              <a:rPr lang="en-US" sz="3600" dirty="0" smtClean="0">
                <a:solidFill>
                  <a:srgbClr val="FFFF00"/>
                </a:solidFill>
              </a:rPr>
              <a:t>And Satan's Lies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1754326"/>
          </a:xfrm>
          <a:prstGeom prst="rect">
            <a:avLst/>
          </a:prstGeom>
          <a:noFill/>
        </p:spPr>
        <p:txBody>
          <a:bodyPr wrap="square" rtlCol="0">
            <a:spAutoFit/>
          </a:bodyPr>
          <a:lstStyle/>
          <a:p>
            <a:pPr algn="ctr"/>
            <a:r>
              <a:rPr lang="en-US" sz="3600" dirty="0" smtClean="0">
                <a:solidFill>
                  <a:srgbClr val="FFFF00"/>
                </a:solidFill>
              </a:rPr>
              <a:t>Recognize and relate to</a:t>
            </a:r>
          </a:p>
          <a:p>
            <a:pPr algn="ctr"/>
            <a:r>
              <a:rPr lang="en-US" sz="3600" dirty="0" smtClean="0">
                <a:solidFill>
                  <a:srgbClr val="FFFF00"/>
                </a:solidFill>
              </a:rPr>
              <a:t>God, our heavenly Father</a:t>
            </a:r>
          </a:p>
          <a:p>
            <a:pPr algn="ctr"/>
            <a:r>
              <a:rPr lang="en-US" sz="3600" dirty="0" smtClean="0">
                <a:solidFill>
                  <a:srgbClr val="FFFF00"/>
                </a:solidFill>
              </a:rPr>
              <a:t>f</a:t>
            </a:r>
            <a:r>
              <a:rPr lang="en-US" sz="3600" dirty="0" smtClean="0">
                <a:solidFill>
                  <a:srgbClr val="FFFF00"/>
                </a:solidFill>
              </a:rPr>
              <a:t>or who He truly is</a:t>
            </a:r>
            <a:endParaRPr lang="en-US" sz="3600" dirty="0" smtClean="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2200"/>
            <a:ext cx="9144000" cy="646331"/>
          </a:xfrm>
          <a:prstGeom prst="rect">
            <a:avLst/>
          </a:prstGeom>
          <a:noFill/>
        </p:spPr>
        <p:txBody>
          <a:bodyPr wrap="square" rtlCol="0">
            <a:spAutoFit/>
          </a:bodyPr>
          <a:lstStyle/>
          <a:p>
            <a:pPr algn="ctr"/>
            <a:r>
              <a:rPr lang="en-US" sz="3600" dirty="0" smtClean="0">
                <a:solidFill>
                  <a:schemeClr val="bg1"/>
                </a:solidFill>
              </a:rPr>
              <a:t>Part-3 : Our Heavenly Father's True Picture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200400"/>
            <a:ext cx="9144000" cy="646331"/>
          </a:xfrm>
          <a:prstGeom prst="rect">
            <a:avLst/>
          </a:prstGeom>
          <a:noFill/>
        </p:spPr>
        <p:txBody>
          <a:bodyPr wrap="square" rtlCol="0">
            <a:spAutoFit/>
          </a:bodyPr>
          <a:lstStyle/>
          <a:p>
            <a:pPr algn="ctr"/>
            <a:r>
              <a:rPr lang="en-US" sz="3600" dirty="0" smtClean="0">
                <a:solidFill>
                  <a:srgbClr val="FFFF00"/>
                </a:solidFill>
              </a:rPr>
              <a:t>1) An Unchanging Heavenly Father</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1) An Unchanging Heavenly Father</a:t>
            </a:r>
            <a:endParaRPr lang="en-US" sz="3600" dirty="0">
              <a:solidFill>
                <a:srgbClr val="FFFF00"/>
              </a:solidFill>
            </a:endParaRPr>
          </a:p>
        </p:txBody>
      </p:sp>
      <p:sp>
        <p:nvSpPr>
          <p:cNvPr id="3" name="TextBox 2"/>
          <p:cNvSpPr txBox="1"/>
          <p:nvPr/>
        </p:nvSpPr>
        <p:spPr>
          <a:xfrm>
            <a:off x="0" y="3200400"/>
            <a:ext cx="9144000" cy="2062103"/>
          </a:xfrm>
          <a:prstGeom prst="rect">
            <a:avLst/>
          </a:prstGeom>
          <a:noFill/>
        </p:spPr>
        <p:txBody>
          <a:bodyPr wrap="square" rtlCol="0">
            <a:spAutoFit/>
          </a:bodyPr>
          <a:lstStyle/>
          <a:p>
            <a:r>
              <a:rPr lang="en-US" sz="3200" i="1" dirty="0" smtClean="0">
                <a:solidFill>
                  <a:schemeClr val="bg1"/>
                </a:solidFill>
              </a:rPr>
              <a:t>James 1:17</a:t>
            </a:r>
          </a:p>
          <a:p>
            <a:r>
              <a:rPr lang="en-US" sz="3200" i="1" dirty="0" smtClean="0">
                <a:solidFill>
                  <a:schemeClr val="bg1"/>
                </a:solidFill>
              </a:rPr>
              <a:t>Every good gift and every perfect gift is from above, and comes down from the Father of lights, with whom there is no variation or shadow of turning.</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95600"/>
            <a:ext cx="9144000" cy="646331"/>
          </a:xfrm>
          <a:prstGeom prst="rect">
            <a:avLst/>
          </a:prstGeom>
          <a:noFill/>
        </p:spPr>
        <p:txBody>
          <a:bodyPr wrap="square" rtlCol="0">
            <a:spAutoFit/>
          </a:bodyPr>
          <a:lstStyle/>
          <a:p>
            <a:pPr algn="ctr"/>
            <a:r>
              <a:rPr lang="en-US" sz="3600" dirty="0" smtClean="0">
                <a:solidFill>
                  <a:srgbClr val="FFFF00"/>
                </a:solidFill>
              </a:rPr>
              <a:t>2) An Unfailing Heavenly Father</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2) An Unfailing Heavenly Father</a:t>
            </a:r>
            <a:endParaRPr lang="en-US" sz="3600" dirty="0">
              <a:solidFill>
                <a:srgbClr val="FFFF00"/>
              </a:solidFill>
            </a:endParaRPr>
          </a:p>
        </p:txBody>
      </p:sp>
      <p:sp>
        <p:nvSpPr>
          <p:cNvPr id="3" name="TextBox 2"/>
          <p:cNvSpPr txBox="1"/>
          <p:nvPr/>
        </p:nvSpPr>
        <p:spPr>
          <a:xfrm>
            <a:off x="0" y="3200400"/>
            <a:ext cx="9144000" cy="2062103"/>
          </a:xfrm>
          <a:prstGeom prst="rect">
            <a:avLst/>
          </a:prstGeom>
          <a:noFill/>
        </p:spPr>
        <p:txBody>
          <a:bodyPr wrap="square" rtlCol="0">
            <a:spAutoFit/>
          </a:bodyPr>
          <a:lstStyle/>
          <a:p>
            <a:r>
              <a:rPr lang="en-US" sz="3200" i="1" dirty="0" smtClean="0">
                <a:solidFill>
                  <a:schemeClr val="bg1"/>
                </a:solidFill>
              </a:rPr>
              <a:t>Hebrews 13:5  </a:t>
            </a:r>
          </a:p>
          <a:p>
            <a:r>
              <a:rPr lang="en-US" sz="3200" i="1" dirty="0" smtClean="0">
                <a:solidFill>
                  <a:schemeClr val="bg1"/>
                </a:solidFill>
              </a:rPr>
              <a:t>Let your conduct be without covetousness; be content with such things as you have. For He Himself has said, "I WILL NEVER LEAVE YOU NOR FORSAKE YOU."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646331"/>
          </a:xfrm>
          <a:prstGeom prst="rect">
            <a:avLst/>
          </a:prstGeom>
          <a:noFill/>
        </p:spPr>
        <p:txBody>
          <a:bodyPr wrap="square" rtlCol="0">
            <a:spAutoFit/>
          </a:bodyPr>
          <a:lstStyle/>
          <a:p>
            <a:pPr algn="ctr"/>
            <a:r>
              <a:rPr lang="en-US" sz="3600" dirty="0" smtClean="0">
                <a:solidFill>
                  <a:srgbClr val="FFFF00"/>
                </a:solidFill>
              </a:rPr>
              <a:t>3) A Bountiful and Generous Father</a:t>
            </a:r>
            <a:endParaRPr lang="en-US" sz="36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902</Words>
  <Application>Microsoft Office PowerPoint</Application>
  <PresentationFormat>On-screen Show (4:3)</PresentationFormat>
  <Paragraphs>82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54</cp:revision>
  <dcterms:created xsi:type="dcterms:W3CDTF">2006-08-16T00:00:00Z</dcterms:created>
  <dcterms:modified xsi:type="dcterms:W3CDTF">2018-11-17T07:55:15Z</dcterms:modified>
</cp:coreProperties>
</file>