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6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24-Dec-18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24-Dec-18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24-Dec-18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24-Dec-18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24-Dec-18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yakumar Isaiah\Desktop\2018 12 25 God With Us Ppt 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 y="936172"/>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5078313"/>
          </a:xfrm>
          <a:prstGeom prst="rect">
            <a:avLst/>
          </a:prstGeom>
          <a:noFill/>
        </p:spPr>
        <p:txBody>
          <a:bodyPr wrap="square" rtlCol="0">
            <a:spAutoFit/>
          </a:bodyPr>
          <a:lstStyle/>
          <a:p>
            <a:pPr algn="ctr"/>
            <a:r>
              <a:rPr lang="en-US" sz="3600" b="1" dirty="0" smtClean="0">
                <a:solidFill>
                  <a:schemeClr val="bg2"/>
                </a:solidFill>
              </a:rPr>
              <a:t>3. The tragic slaughter of innocents</a:t>
            </a:r>
          </a:p>
          <a:p>
            <a:r>
              <a:rPr lang="en-US" sz="3200" b="1" i="1" dirty="0" smtClean="0">
                <a:solidFill>
                  <a:schemeClr val="bg2"/>
                </a:solidFill>
              </a:rPr>
              <a:t>Fulfilled</a:t>
            </a:r>
          </a:p>
          <a:p>
            <a:endParaRPr lang="en-US" sz="3200" b="1" dirty="0" smtClean="0">
              <a:solidFill>
                <a:schemeClr val="bg2"/>
              </a:solidFill>
            </a:endParaRPr>
          </a:p>
          <a:p>
            <a:r>
              <a:rPr lang="en-US" sz="3200" b="1" dirty="0">
                <a:solidFill>
                  <a:schemeClr val="bg2"/>
                </a:solidFill>
              </a:rPr>
              <a:t>Matthew 2:16-18</a:t>
            </a:r>
            <a:endParaRPr lang="en-US" sz="3200" dirty="0">
              <a:solidFill>
                <a:schemeClr val="bg2"/>
              </a:solidFill>
            </a:endParaRPr>
          </a:p>
          <a:p>
            <a:r>
              <a:rPr lang="en-US" sz="3200" b="1" dirty="0" smtClean="0">
                <a:solidFill>
                  <a:schemeClr val="bg2"/>
                </a:solidFill>
              </a:rPr>
              <a:t>17 </a:t>
            </a:r>
            <a:r>
              <a:rPr lang="en-US" sz="3200" b="1" dirty="0">
                <a:solidFill>
                  <a:schemeClr val="bg2"/>
                </a:solidFill>
              </a:rPr>
              <a:t>Then was fulfilled what was spoken by Jeremiah the prophet, saying:</a:t>
            </a:r>
            <a:endParaRPr lang="en-US" sz="3200" dirty="0">
              <a:solidFill>
                <a:schemeClr val="bg2"/>
              </a:solidFill>
            </a:endParaRPr>
          </a:p>
          <a:p>
            <a:r>
              <a:rPr lang="en-US" sz="3200" b="1" dirty="0">
                <a:solidFill>
                  <a:schemeClr val="bg2"/>
                </a:solidFill>
              </a:rPr>
              <a:t>18 </a:t>
            </a:r>
            <a:r>
              <a:rPr lang="en-US" sz="3200" b="1" i="1" dirty="0">
                <a:solidFill>
                  <a:schemeClr val="bg2"/>
                </a:solidFill>
              </a:rPr>
              <a:t>“A voice was heard in Ramah, Lamentation, weeping, and great mourning, Rachel weeping for her children, refusing to be comforted, because they are no more.”</a:t>
            </a:r>
            <a:endParaRPr lang="en-US" sz="32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002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3600986"/>
          </a:xfrm>
          <a:prstGeom prst="rect">
            <a:avLst/>
          </a:prstGeom>
          <a:noFill/>
        </p:spPr>
        <p:txBody>
          <a:bodyPr wrap="square" rtlCol="0">
            <a:spAutoFit/>
          </a:bodyPr>
          <a:lstStyle/>
          <a:p>
            <a:pPr algn="ctr"/>
            <a:r>
              <a:rPr lang="en-US" sz="3600" b="1" dirty="0" smtClean="0">
                <a:solidFill>
                  <a:schemeClr val="bg2"/>
                </a:solidFill>
              </a:rPr>
              <a:t>4. His Name - Immanuel</a:t>
            </a:r>
          </a:p>
          <a:p>
            <a:r>
              <a:rPr lang="en-US" sz="3200" b="1" i="1" dirty="0" smtClean="0">
                <a:solidFill>
                  <a:schemeClr val="bg2"/>
                </a:solidFill>
              </a:rPr>
              <a:t>Foretold</a:t>
            </a:r>
          </a:p>
          <a:p>
            <a:endParaRPr lang="en-US" sz="3200" b="1" dirty="0" smtClean="0">
              <a:solidFill>
                <a:schemeClr val="bg2"/>
              </a:solidFill>
            </a:endParaRPr>
          </a:p>
          <a:p>
            <a:r>
              <a:rPr lang="en-US" sz="3200" b="1" dirty="0">
                <a:solidFill>
                  <a:schemeClr val="bg2"/>
                </a:solidFill>
              </a:rPr>
              <a:t>Isaiah 7:14</a:t>
            </a:r>
            <a:endParaRPr lang="en-US" sz="3200" dirty="0">
              <a:solidFill>
                <a:schemeClr val="bg2"/>
              </a:solidFill>
            </a:endParaRPr>
          </a:p>
          <a:p>
            <a:r>
              <a:rPr lang="en-US" sz="3200" b="1" dirty="0">
                <a:solidFill>
                  <a:schemeClr val="bg2"/>
                </a:solidFill>
              </a:rPr>
              <a:t>14 Therefore the Lord Himself will give you a sign: Behold, the virgin shall conceive and bear a Son, and shall call His name Immanuel</a:t>
            </a:r>
            <a:endParaRPr lang="en-US" sz="32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689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5078313"/>
          </a:xfrm>
          <a:prstGeom prst="rect">
            <a:avLst/>
          </a:prstGeom>
          <a:noFill/>
        </p:spPr>
        <p:txBody>
          <a:bodyPr wrap="square" rtlCol="0">
            <a:spAutoFit/>
          </a:bodyPr>
          <a:lstStyle/>
          <a:p>
            <a:pPr algn="ctr"/>
            <a:r>
              <a:rPr lang="en-US" sz="3600" b="1" dirty="0" smtClean="0">
                <a:solidFill>
                  <a:schemeClr val="bg2"/>
                </a:solidFill>
              </a:rPr>
              <a:t>4. His Name - Immanuel</a:t>
            </a:r>
          </a:p>
          <a:p>
            <a:r>
              <a:rPr lang="en-US" sz="3200" b="1" i="1" dirty="0" smtClean="0">
                <a:solidFill>
                  <a:schemeClr val="bg2"/>
                </a:solidFill>
              </a:rPr>
              <a:t>Fulfilled</a:t>
            </a:r>
          </a:p>
          <a:p>
            <a:endParaRPr lang="en-US" sz="3200" b="1" dirty="0" smtClean="0">
              <a:solidFill>
                <a:schemeClr val="bg2"/>
              </a:solidFill>
            </a:endParaRPr>
          </a:p>
          <a:p>
            <a:r>
              <a:rPr lang="en-US" sz="3200" b="1" dirty="0">
                <a:solidFill>
                  <a:schemeClr val="bg2"/>
                </a:solidFill>
              </a:rPr>
              <a:t>Matthew 1:21-23</a:t>
            </a:r>
            <a:endParaRPr lang="en-US" sz="3200" dirty="0">
              <a:solidFill>
                <a:schemeClr val="bg2"/>
              </a:solidFill>
            </a:endParaRPr>
          </a:p>
          <a:p>
            <a:r>
              <a:rPr lang="en-US" sz="3200" b="1" dirty="0">
                <a:solidFill>
                  <a:schemeClr val="bg2"/>
                </a:solidFill>
              </a:rPr>
              <a:t>21 And she will bring forth a Son, and </a:t>
            </a:r>
            <a:r>
              <a:rPr lang="en-US" sz="3200" b="1" u="sng" dirty="0">
                <a:solidFill>
                  <a:schemeClr val="bg2"/>
                </a:solidFill>
              </a:rPr>
              <a:t>you shall call His name Jesus</a:t>
            </a:r>
            <a:r>
              <a:rPr lang="en-US" sz="3200" b="1" dirty="0">
                <a:solidFill>
                  <a:schemeClr val="bg2"/>
                </a:solidFill>
              </a:rPr>
              <a:t>, for He will save His people from their sins.”</a:t>
            </a:r>
            <a:endParaRPr lang="en-US" sz="3200" dirty="0">
              <a:solidFill>
                <a:schemeClr val="bg2"/>
              </a:solidFill>
            </a:endParaRPr>
          </a:p>
          <a:p>
            <a:r>
              <a:rPr lang="en-US" sz="3200" b="1" dirty="0">
                <a:solidFill>
                  <a:schemeClr val="bg2"/>
                </a:solidFill>
              </a:rPr>
              <a:t>22 So all this was done that it might be fulfilled which was spoken by the Lord through the prophet, saying</a:t>
            </a:r>
            <a:r>
              <a:rPr lang="en-US" sz="3200" b="1" dirty="0" smtClean="0">
                <a:solidFill>
                  <a:schemeClr val="bg2"/>
                </a:solidFill>
              </a:rPr>
              <a:t>:</a:t>
            </a:r>
            <a:endParaRPr lang="en-US" sz="32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65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3600986"/>
          </a:xfrm>
          <a:prstGeom prst="rect">
            <a:avLst/>
          </a:prstGeom>
          <a:noFill/>
        </p:spPr>
        <p:txBody>
          <a:bodyPr wrap="square" rtlCol="0">
            <a:spAutoFit/>
          </a:bodyPr>
          <a:lstStyle/>
          <a:p>
            <a:pPr algn="ctr"/>
            <a:r>
              <a:rPr lang="en-US" sz="3600" b="1" dirty="0" smtClean="0">
                <a:solidFill>
                  <a:schemeClr val="bg2"/>
                </a:solidFill>
              </a:rPr>
              <a:t>4. His Name - Immanuel</a:t>
            </a:r>
          </a:p>
          <a:p>
            <a:r>
              <a:rPr lang="en-US" sz="3200" b="1" i="1" dirty="0" smtClean="0">
                <a:solidFill>
                  <a:schemeClr val="bg2"/>
                </a:solidFill>
              </a:rPr>
              <a:t>Fulfilled</a:t>
            </a:r>
          </a:p>
          <a:p>
            <a:endParaRPr lang="en-US" sz="3200" b="1" dirty="0" smtClean="0">
              <a:solidFill>
                <a:schemeClr val="bg2"/>
              </a:solidFill>
            </a:endParaRPr>
          </a:p>
          <a:p>
            <a:r>
              <a:rPr lang="en-US" sz="3200" b="1" dirty="0">
                <a:solidFill>
                  <a:schemeClr val="bg2"/>
                </a:solidFill>
              </a:rPr>
              <a:t>Matthew 1:21-23</a:t>
            </a:r>
            <a:endParaRPr lang="en-US" sz="3200" dirty="0">
              <a:solidFill>
                <a:schemeClr val="bg2"/>
              </a:solidFill>
            </a:endParaRPr>
          </a:p>
          <a:p>
            <a:r>
              <a:rPr lang="en-US" sz="3200" b="1" dirty="0" smtClean="0">
                <a:solidFill>
                  <a:schemeClr val="bg2"/>
                </a:solidFill>
              </a:rPr>
              <a:t>23 </a:t>
            </a:r>
            <a:r>
              <a:rPr lang="en-US" sz="3200" b="1" i="1" dirty="0">
                <a:solidFill>
                  <a:schemeClr val="bg2"/>
                </a:solidFill>
              </a:rPr>
              <a:t>“Behold, the virgin shall be with child, and bear a Son, </a:t>
            </a:r>
            <a:r>
              <a:rPr lang="en-US" sz="3200" b="1" i="1" u="sng" dirty="0">
                <a:solidFill>
                  <a:schemeClr val="bg2"/>
                </a:solidFill>
              </a:rPr>
              <a:t>and they shall call His name Immanuel</a:t>
            </a:r>
            <a:r>
              <a:rPr lang="en-US" sz="3200" b="1" i="1" dirty="0">
                <a:solidFill>
                  <a:schemeClr val="bg2"/>
                </a:solidFill>
              </a:rPr>
              <a:t>,” which is translated, “</a:t>
            </a:r>
            <a:r>
              <a:rPr lang="en-US" sz="3200" b="1" i="1" u="sng" dirty="0">
                <a:solidFill>
                  <a:schemeClr val="bg2"/>
                </a:solidFill>
              </a:rPr>
              <a:t>God with us</a:t>
            </a:r>
            <a:r>
              <a:rPr lang="en-US" sz="3200" b="1" i="1" dirty="0">
                <a:solidFill>
                  <a:schemeClr val="bg2"/>
                </a:solidFill>
              </a:rPr>
              <a:t>.”</a:t>
            </a:r>
            <a:endParaRPr lang="en-US" sz="32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766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3970318"/>
          </a:xfrm>
          <a:prstGeom prst="rect">
            <a:avLst/>
          </a:prstGeom>
          <a:noFill/>
        </p:spPr>
        <p:txBody>
          <a:bodyPr wrap="square" rtlCol="0">
            <a:spAutoFit/>
          </a:bodyPr>
          <a:lstStyle/>
          <a:p>
            <a:pPr marL="742950" indent="-742950" algn="ctr">
              <a:buAutoNum type="arabicPeriod"/>
            </a:pPr>
            <a:r>
              <a:rPr lang="en-US" sz="3600" b="1" dirty="0" smtClean="0">
                <a:solidFill>
                  <a:schemeClr val="bg2"/>
                </a:solidFill>
              </a:rPr>
              <a:t>He is </a:t>
            </a:r>
            <a:r>
              <a:rPr lang="en-US" sz="3600" b="1" i="1" dirty="0" smtClean="0">
                <a:solidFill>
                  <a:schemeClr val="bg2"/>
                </a:solidFill>
              </a:rPr>
              <a:t>God with us</a:t>
            </a:r>
            <a:r>
              <a:rPr lang="en-US" sz="3600" b="1" dirty="0" smtClean="0">
                <a:solidFill>
                  <a:schemeClr val="bg2"/>
                </a:solidFill>
              </a:rPr>
              <a:t> to SAVE us</a:t>
            </a:r>
            <a:endParaRPr lang="en-US" sz="3200" i="1" dirty="0">
              <a:solidFill>
                <a:schemeClr val="bg2"/>
              </a:solidFill>
            </a:endParaRPr>
          </a:p>
          <a:p>
            <a:endParaRPr lang="en-US" sz="3600" b="1" dirty="0" smtClean="0">
              <a:solidFill>
                <a:schemeClr val="bg2"/>
              </a:solidFill>
            </a:endParaRPr>
          </a:p>
          <a:p>
            <a:r>
              <a:rPr lang="en-US" sz="3600" b="1" dirty="0" smtClean="0">
                <a:solidFill>
                  <a:schemeClr val="bg2"/>
                </a:solidFill>
              </a:rPr>
              <a:t>Matthew 1:21 </a:t>
            </a:r>
            <a:endParaRPr lang="en-US" sz="3600" dirty="0">
              <a:solidFill>
                <a:schemeClr val="bg2"/>
              </a:solidFill>
            </a:endParaRPr>
          </a:p>
          <a:p>
            <a:r>
              <a:rPr lang="en-US" sz="3600" b="1" dirty="0">
                <a:solidFill>
                  <a:schemeClr val="bg2"/>
                </a:solidFill>
              </a:rPr>
              <a:t>21 And she will bring forth a Son, and you shall call His name Jesus, for </a:t>
            </a:r>
            <a:r>
              <a:rPr lang="en-US" sz="3600" b="1" u="sng" dirty="0">
                <a:solidFill>
                  <a:schemeClr val="bg2"/>
                </a:solidFill>
              </a:rPr>
              <a:t>He will save His people from their sins</a:t>
            </a:r>
            <a:r>
              <a:rPr lang="en-US" sz="3600" b="1" dirty="0">
                <a:solidFill>
                  <a:schemeClr val="bg2"/>
                </a:solidFill>
              </a:rPr>
              <a:t>.”</a:t>
            </a:r>
            <a:endParaRPr lang="en-US" sz="3600" dirty="0">
              <a:solidFill>
                <a:schemeClr val="bg2"/>
              </a:solidFill>
            </a:endParaRPr>
          </a:p>
          <a:p>
            <a:pPr algn="ctr"/>
            <a:endParaRPr lang="en-US" sz="3600" b="1" dirty="0" smtClean="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689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5632311"/>
          </a:xfrm>
          <a:prstGeom prst="rect">
            <a:avLst/>
          </a:prstGeom>
          <a:noFill/>
        </p:spPr>
        <p:txBody>
          <a:bodyPr wrap="square" rtlCol="0">
            <a:spAutoFit/>
          </a:bodyPr>
          <a:lstStyle/>
          <a:p>
            <a:pPr algn="ctr"/>
            <a:r>
              <a:rPr lang="en-US" sz="3600" b="1" dirty="0" smtClean="0">
                <a:solidFill>
                  <a:schemeClr val="bg2"/>
                </a:solidFill>
              </a:rPr>
              <a:t>2. He is </a:t>
            </a:r>
            <a:r>
              <a:rPr lang="en-US" sz="3600" b="1" i="1" dirty="0" smtClean="0">
                <a:solidFill>
                  <a:schemeClr val="bg2"/>
                </a:solidFill>
              </a:rPr>
              <a:t>God with us</a:t>
            </a:r>
            <a:r>
              <a:rPr lang="en-US" sz="3600" b="1" dirty="0" smtClean="0">
                <a:solidFill>
                  <a:schemeClr val="bg2"/>
                </a:solidFill>
              </a:rPr>
              <a:t> to INDWELL us</a:t>
            </a:r>
            <a:endParaRPr lang="en-US" sz="3200" i="1" dirty="0">
              <a:solidFill>
                <a:schemeClr val="bg2"/>
              </a:solidFill>
            </a:endParaRPr>
          </a:p>
          <a:p>
            <a:endParaRPr lang="en-US" sz="3600" b="1" dirty="0" smtClean="0">
              <a:solidFill>
                <a:schemeClr val="bg2"/>
              </a:solidFill>
            </a:endParaRPr>
          </a:p>
          <a:p>
            <a:r>
              <a:rPr lang="en-US" sz="3600" b="1" dirty="0">
                <a:solidFill>
                  <a:schemeClr val="bg2"/>
                </a:solidFill>
              </a:rPr>
              <a:t>John 14:16-18</a:t>
            </a:r>
            <a:endParaRPr lang="en-US" sz="3600" dirty="0">
              <a:solidFill>
                <a:schemeClr val="bg2"/>
              </a:solidFill>
            </a:endParaRPr>
          </a:p>
          <a:p>
            <a:r>
              <a:rPr lang="en-US" sz="3600" b="1" dirty="0">
                <a:solidFill>
                  <a:schemeClr val="bg2"/>
                </a:solidFill>
              </a:rPr>
              <a:t>16 And I will pray the Father, and </a:t>
            </a:r>
            <a:r>
              <a:rPr lang="en-US" sz="3600" b="1" u="sng" dirty="0">
                <a:solidFill>
                  <a:schemeClr val="bg2"/>
                </a:solidFill>
              </a:rPr>
              <a:t>He will give you another Helper, that He may abide with you </a:t>
            </a:r>
            <a:r>
              <a:rPr lang="en-US" sz="3600" b="1" u="sng" dirty="0" smtClean="0">
                <a:solidFill>
                  <a:schemeClr val="bg2"/>
                </a:solidFill>
              </a:rPr>
              <a:t>forever</a:t>
            </a:r>
            <a:r>
              <a:rPr lang="en-US" sz="3600" b="1" dirty="0">
                <a:solidFill>
                  <a:schemeClr val="bg2"/>
                </a:solidFill>
              </a:rPr>
              <a:t> </a:t>
            </a:r>
            <a:r>
              <a:rPr lang="en-US" sz="3600" b="1" dirty="0" smtClean="0">
                <a:solidFill>
                  <a:schemeClr val="bg2"/>
                </a:solidFill>
              </a:rPr>
              <a:t>17 </a:t>
            </a:r>
            <a:r>
              <a:rPr lang="en-US" sz="3600" b="1" dirty="0">
                <a:solidFill>
                  <a:schemeClr val="bg2"/>
                </a:solidFill>
              </a:rPr>
              <a:t>the Spirit of truth, whom the world cannot receive, because it neither sees Him nor knows Him; but you know Him, for He dwells with you and will be in you. 18 I will not leave you orphans; I will come to you</a:t>
            </a:r>
            <a:r>
              <a:rPr lang="en-US" sz="3600" b="1" dirty="0" smtClean="0">
                <a:solidFill>
                  <a:schemeClr val="bg2"/>
                </a:solidFill>
              </a:rPr>
              <a:t>.</a:t>
            </a:r>
            <a:endParaRPr lang="en-US" sz="3600" b="1" dirty="0" smtClean="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93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5078313"/>
          </a:xfrm>
          <a:prstGeom prst="rect">
            <a:avLst/>
          </a:prstGeom>
          <a:noFill/>
        </p:spPr>
        <p:txBody>
          <a:bodyPr wrap="square" rtlCol="0">
            <a:spAutoFit/>
          </a:bodyPr>
          <a:lstStyle/>
          <a:p>
            <a:pPr algn="ctr"/>
            <a:r>
              <a:rPr lang="en-US" sz="3600" b="1" dirty="0" smtClean="0">
                <a:solidFill>
                  <a:schemeClr val="bg2"/>
                </a:solidFill>
              </a:rPr>
              <a:t>2. He is </a:t>
            </a:r>
            <a:r>
              <a:rPr lang="en-US" sz="3600" b="1" i="1" dirty="0" smtClean="0">
                <a:solidFill>
                  <a:schemeClr val="bg2"/>
                </a:solidFill>
              </a:rPr>
              <a:t>God with us</a:t>
            </a:r>
            <a:r>
              <a:rPr lang="en-US" sz="3600" b="1" dirty="0" smtClean="0">
                <a:solidFill>
                  <a:schemeClr val="bg2"/>
                </a:solidFill>
              </a:rPr>
              <a:t> to INDWELL us</a:t>
            </a:r>
            <a:endParaRPr lang="en-US" sz="3200" i="1" dirty="0">
              <a:solidFill>
                <a:schemeClr val="bg2"/>
              </a:solidFill>
            </a:endParaRPr>
          </a:p>
          <a:p>
            <a:endParaRPr lang="en-US" sz="3600" b="1" dirty="0" smtClean="0">
              <a:solidFill>
                <a:schemeClr val="bg2"/>
              </a:solidFill>
            </a:endParaRPr>
          </a:p>
          <a:p>
            <a:pPr lvl="0"/>
            <a:r>
              <a:rPr lang="en-US" sz="3600" dirty="0">
                <a:solidFill>
                  <a:schemeClr val="bg2"/>
                </a:solidFill>
              </a:rPr>
              <a:t>He indwells to EMPOWER   </a:t>
            </a:r>
          </a:p>
          <a:p>
            <a:endParaRPr lang="en-US" sz="3600" b="1" dirty="0" smtClean="0">
              <a:solidFill>
                <a:schemeClr val="bg2"/>
              </a:solidFill>
            </a:endParaRPr>
          </a:p>
          <a:p>
            <a:r>
              <a:rPr lang="en-US" sz="3600" b="1" dirty="0" smtClean="0">
                <a:solidFill>
                  <a:schemeClr val="bg2"/>
                </a:solidFill>
              </a:rPr>
              <a:t>Acts </a:t>
            </a:r>
            <a:r>
              <a:rPr lang="en-US" sz="3600" b="1" dirty="0">
                <a:solidFill>
                  <a:schemeClr val="bg2"/>
                </a:solidFill>
              </a:rPr>
              <a:t>1:8 </a:t>
            </a:r>
            <a:endParaRPr lang="en-US" sz="3600" dirty="0">
              <a:solidFill>
                <a:schemeClr val="bg2"/>
              </a:solidFill>
            </a:endParaRPr>
          </a:p>
          <a:p>
            <a:r>
              <a:rPr lang="en-US" sz="3600" b="1" dirty="0">
                <a:solidFill>
                  <a:schemeClr val="bg2"/>
                </a:solidFill>
              </a:rPr>
              <a:t>8 But you shall receive power when the Holy Spirit has come upon you; and you shall be witnesses to Me in Jerusalem, and in all Judea and Samaria, and to the end of the earth.”</a:t>
            </a:r>
            <a:endParaRPr lang="en-US" sz="36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618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5632311"/>
          </a:xfrm>
          <a:prstGeom prst="rect">
            <a:avLst/>
          </a:prstGeom>
          <a:noFill/>
        </p:spPr>
        <p:txBody>
          <a:bodyPr wrap="square" rtlCol="0">
            <a:spAutoFit/>
          </a:bodyPr>
          <a:lstStyle/>
          <a:p>
            <a:pPr algn="ctr"/>
            <a:r>
              <a:rPr lang="en-US" sz="3600" b="1" dirty="0" smtClean="0">
                <a:solidFill>
                  <a:schemeClr val="bg2"/>
                </a:solidFill>
              </a:rPr>
              <a:t>2. He is </a:t>
            </a:r>
            <a:r>
              <a:rPr lang="en-US" sz="3600" b="1" i="1" dirty="0" smtClean="0">
                <a:solidFill>
                  <a:schemeClr val="bg2"/>
                </a:solidFill>
              </a:rPr>
              <a:t>God with us</a:t>
            </a:r>
            <a:r>
              <a:rPr lang="en-US" sz="3600" b="1" dirty="0" smtClean="0">
                <a:solidFill>
                  <a:schemeClr val="bg2"/>
                </a:solidFill>
              </a:rPr>
              <a:t> to INDWELL us</a:t>
            </a:r>
            <a:endParaRPr lang="en-US" sz="3200" i="1" dirty="0">
              <a:solidFill>
                <a:schemeClr val="bg2"/>
              </a:solidFill>
            </a:endParaRPr>
          </a:p>
          <a:p>
            <a:endParaRPr lang="en-US" sz="3600" b="1" dirty="0" smtClean="0">
              <a:solidFill>
                <a:schemeClr val="bg2"/>
              </a:solidFill>
            </a:endParaRPr>
          </a:p>
          <a:p>
            <a:pPr lvl="0"/>
            <a:r>
              <a:rPr lang="en-US" sz="3600" dirty="0">
                <a:solidFill>
                  <a:schemeClr val="bg2"/>
                </a:solidFill>
              </a:rPr>
              <a:t>He indwells to LEAD </a:t>
            </a:r>
          </a:p>
          <a:p>
            <a:endParaRPr lang="en-US" sz="3600" b="1" dirty="0" smtClean="0">
              <a:solidFill>
                <a:schemeClr val="bg2"/>
              </a:solidFill>
            </a:endParaRPr>
          </a:p>
          <a:p>
            <a:r>
              <a:rPr lang="en-US" sz="3600" b="1" dirty="0" smtClean="0">
                <a:solidFill>
                  <a:schemeClr val="bg2"/>
                </a:solidFill>
              </a:rPr>
              <a:t>Romans </a:t>
            </a:r>
            <a:r>
              <a:rPr lang="en-US" sz="3600" b="1" dirty="0">
                <a:solidFill>
                  <a:schemeClr val="bg2"/>
                </a:solidFill>
              </a:rPr>
              <a:t>8:13-14</a:t>
            </a:r>
            <a:endParaRPr lang="en-US" sz="3600" dirty="0">
              <a:solidFill>
                <a:schemeClr val="bg2"/>
              </a:solidFill>
            </a:endParaRPr>
          </a:p>
          <a:p>
            <a:r>
              <a:rPr lang="en-US" sz="3600" b="1" dirty="0">
                <a:solidFill>
                  <a:schemeClr val="bg2"/>
                </a:solidFill>
              </a:rPr>
              <a:t>13 For if you live according to the flesh you will die; but if by the Spirit you put to death the deeds of the body, you will live. 14 For as many as are led by the Spirit of God, these are sons of God.</a:t>
            </a:r>
            <a:endParaRPr lang="en-US" sz="36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551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6186309"/>
          </a:xfrm>
          <a:prstGeom prst="rect">
            <a:avLst/>
          </a:prstGeom>
          <a:noFill/>
        </p:spPr>
        <p:txBody>
          <a:bodyPr wrap="square" rtlCol="0">
            <a:spAutoFit/>
          </a:bodyPr>
          <a:lstStyle/>
          <a:p>
            <a:pPr algn="ctr"/>
            <a:r>
              <a:rPr lang="en-US" sz="3600" b="1" dirty="0" smtClean="0">
                <a:solidFill>
                  <a:schemeClr val="bg2"/>
                </a:solidFill>
              </a:rPr>
              <a:t>2. He is </a:t>
            </a:r>
            <a:r>
              <a:rPr lang="en-US" sz="3600" b="1" i="1" dirty="0" smtClean="0">
                <a:solidFill>
                  <a:schemeClr val="bg2"/>
                </a:solidFill>
              </a:rPr>
              <a:t>God with us</a:t>
            </a:r>
            <a:r>
              <a:rPr lang="en-US" sz="3600" b="1" dirty="0" smtClean="0">
                <a:solidFill>
                  <a:schemeClr val="bg2"/>
                </a:solidFill>
              </a:rPr>
              <a:t> to INDWELL us</a:t>
            </a:r>
            <a:endParaRPr lang="en-US" sz="3200" i="1" dirty="0">
              <a:solidFill>
                <a:schemeClr val="bg2"/>
              </a:solidFill>
            </a:endParaRPr>
          </a:p>
          <a:p>
            <a:endParaRPr lang="en-US" sz="3600" b="1" dirty="0" smtClean="0">
              <a:solidFill>
                <a:schemeClr val="bg2"/>
              </a:solidFill>
            </a:endParaRPr>
          </a:p>
          <a:p>
            <a:pPr lvl="0"/>
            <a:r>
              <a:rPr lang="en-US" sz="3600" dirty="0">
                <a:solidFill>
                  <a:schemeClr val="bg2"/>
                </a:solidFill>
              </a:rPr>
              <a:t>He indwells to TRANSFORM</a:t>
            </a:r>
          </a:p>
          <a:p>
            <a:r>
              <a:rPr lang="en-US" sz="3600" dirty="0">
                <a:solidFill>
                  <a:schemeClr val="bg2"/>
                </a:solidFill>
              </a:rPr>
              <a:t> </a:t>
            </a:r>
          </a:p>
          <a:p>
            <a:r>
              <a:rPr lang="en-US" sz="3600" b="1" dirty="0">
                <a:solidFill>
                  <a:schemeClr val="bg2"/>
                </a:solidFill>
              </a:rPr>
              <a:t>Galatians 5:22-23</a:t>
            </a:r>
            <a:endParaRPr lang="en-US" sz="3600" dirty="0">
              <a:solidFill>
                <a:schemeClr val="bg2"/>
              </a:solidFill>
            </a:endParaRPr>
          </a:p>
          <a:p>
            <a:r>
              <a:rPr lang="en-US" sz="3600" b="1" dirty="0">
                <a:solidFill>
                  <a:schemeClr val="bg2"/>
                </a:solidFill>
              </a:rPr>
              <a:t>22 But the fruit of the Spirit is love, joy, peace, longsuffering, kindness, goodness, faithfulness, 23 gentleness, self-control. Against such there is no law. </a:t>
            </a:r>
            <a:endParaRPr lang="en-US" sz="3600" dirty="0">
              <a:solidFill>
                <a:schemeClr val="bg2"/>
              </a:solidFill>
            </a:endParaRPr>
          </a:p>
          <a:p>
            <a:r>
              <a:rPr lang="en-US" sz="3600" b="1" dirty="0">
                <a:solidFill>
                  <a:schemeClr val="bg2"/>
                </a:solidFill>
              </a:rPr>
              <a:t> </a:t>
            </a:r>
            <a:endParaRPr lang="en-US" sz="3600" dirty="0">
              <a:solidFill>
                <a:schemeClr val="bg2"/>
              </a:solidFill>
            </a:endParaRPr>
          </a:p>
          <a:p>
            <a:r>
              <a:rPr lang="en-US" sz="3600" i="1" dirty="0">
                <a:solidFill>
                  <a:schemeClr val="bg2"/>
                </a:solidFill>
              </a:rPr>
              <a:t> </a:t>
            </a:r>
            <a:endParaRPr lang="en-US" sz="36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310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5078313"/>
          </a:xfrm>
          <a:prstGeom prst="rect">
            <a:avLst/>
          </a:prstGeom>
          <a:noFill/>
        </p:spPr>
        <p:txBody>
          <a:bodyPr wrap="square" rtlCol="0">
            <a:spAutoFit/>
          </a:bodyPr>
          <a:lstStyle/>
          <a:p>
            <a:pPr algn="ctr"/>
            <a:r>
              <a:rPr lang="en-US" sz="3600" b="1" dirty="0" smtClean="0">
                <a:solidFill>
                  <a:schemeClr val="bg2"/>
                </a:solidFill>
              </a:rPr>
              <a:t>3. He is </a:t>
            </a:r>
            <a:r>
              <a:rPr lang="en-US" sz="3600" b="1" i="1" dirty="0" smtClean="0">
                <a:solidFill>
                  <a:schemeClr val="bg2"/>
                </a:solidFill>
              </a:rPr>
              <a:t>God with us</a:t>
            </a:r>
            <a:r>
              <a:rPr lang="en-US" sz="3600" b="1" dirty="0" smtClean="0">
                <a:solidFill>
                  <a:schemeClr val="bg2"/>
                </a:solidFill>
              </a:rPr>
              <a:t> to MANIFEST His Name</a:t>
            </a:r>
            <a:endParaRPr lang="en-US" sz="3200" i="1" dirty="0">
              <a:solidFill>
                <a:schemeClr val="bg2"/>
              </a:solidFill>
            </a:endParaRPr>
          </a:p>
          <a:p>
            <a:endParaRPr lang="en-US" sz="3600" b="1" dirty="0" smtClean="0">
              <a:solidFill>
                <a:schemeClr val="bg2"/>
              </a:solidFill>
            </a:endParaRPr>
          </a:p>
          <a:p>
            <a:r>
              <a:rPr lang="en-US" sz="3600" b="1" dirty="0">
                <a:solidFill>
                  <a:schemeClr val="bg2"/>
                </a:solidFill>
              </a:rPr>
              <a:t>Isaiah </a:t>
            </a:r>
            <a:r>
              <a:rPr lang="en-US" sz="3600" b="1" dirty="0" smtClean="0">
                <a:solidFill>
                  <a:schemeClr val="bg2"/>
                </a:solidFill>
              </a:rPr>
              <a:t>9:6</a:t>
            </a:r>
            <a:endParaRPr lang="en-US" sz="3600" dirty="0">
              <a:solidFill>
                <a:schemeClr val="bg2"/>
              </a:solidFill>
            </a:endParaRPr>
          </a:p>
          <a:p>
            <a:r>
              <a:rPr lang="en-US" sz="3600" b="1" dirty="0">
                <a:solidFill>
                  <a:schemeClr val="bg2"/>
                </a:solidFill>
              </a:rPr>
              <a:t>6 For unto us a Child is born, unto us a Son is given;</a:t>
            </a:r>
            <a:endParaRPr lang="en-US" sz="3600" dirty="0">
              <a:solidFill>
                <a:schemeClr val="bg2"/>
              </a:solidFill>
            </a:endParaRPr>
          </a:p>
          <a:p>
            <a:r>
              <a:rPr lang="en-US" sz="3600" b="1" dirty="0">
                <a:solidFill>
                  <a:schemeClr val="bg2"/>
                </a:solidFill>
              </a:rPr>
              <a:t>And the government will be upon His shoulder. </a:t>
            </a:r>
            <a:endParaRPr lang="en-US" sz="3600" dirty="0">
              <a:solidFill>
                <a:schemeClr val="bg2"/>
              </a:solidFill>
            </a:endParaRPr>
          </a:p>
          <a:p>
            <a:r>
              <a:rPr lang="en-US" sz="3600" b="1" dirty="0">
                <a:solidFill>
                  <a:schemeClr val="bg2"/>
                </a:solidFill>
              </a:rPr>
              <a:t>And His name will be called </a:t>
            </a:r>
            <a:r>
              <a:rPr lang="en-US" sz="3600" b="1" u="sng" dirty="0">
                <a:solidFill>
                  <a:schemeClr val="bg2"/>
                </a:solidFill>
              </a:rPr>
              <a:t>Wonderful</a:t>
            </a:r>
            <a:r>
              <a:rPr lang="en-US" sz="3600" b="1" dirty="0">
                <a:solidFill>
                  <a:schemeClr val="bg2"/>
                </a:solidFill>
              </a:rPr>
              <a:t>, </a:t>
            </a:r>
            <a:r>
              <a:rPr lang="en-US" sz="3600" b="1" u="sng" dirty="0">
                <a:solidFill>
                  <a:schemeClr val="bg2"/>
                </a:solidFill>
              </a:rPr>
              <a:t>Counselor</a:t>
            </a:r>
            <a:r>
              <a:rPr lang="en-US" sz="3600" b="1" dirty="0">
                <a:solidFill>
                  <a:schemeClr val="bg2"/>
                </a:solidFill>
              </a:rPr>
              <a:t>, </a:t>
            </a:r>
            <a:r>
              <a:rPr lang="en-US" sz="3600" b="1" u="sng" dirty="0">
                <a:solidFill>
                  <a:schemeClr val="bg2"/>
                </a:solidFill>
              </a:rPr>
              <a:t>Mighty God</a:t>
            </a:r>
            <a:r>
              <a:rPr lang="en-US" sz="3600" b="1" dirty="0">
                <a:solidFill>
                  <a:schemeClr val="bg2"/>
                </a:solidFill>
              </a:rPr>
              <a:t>, </a:t>
            </a:r>
            <a:r>
              <a:rPr lang="en-US" sz="3600" b="1" u="sng" dirty="0">
                <a:solidFill>
                  <a:schemeClr val="bg2"/>
                </a:solidFill>
              </a:rPr>
              <a:t>Everlasting Father</a:t>
            </a:r>
            <a:r>
              <a:rPr lang="en-US" sz="3600" b="1" dirty="0">
                <a:solidFill>
                  <a:schemeClr val="bg2"/>
                </a:solidFill>
              </a:rPr>
              <a:t>, </a:t>
            </a:r>
            <a:r>
              <a:rPr lang="en-US" sz="3600" b="1" u="sng" dirty="0">
                <a:solidFill>
                  <a:schemeClr val="bg2"/>
                </a:solidFill>
              </a:rPr>
              <a:t>Prince of Peace</a:t>
            </a:r>
            <a:r>
              <a:rPr lang="en-US" sz="3600" b="1" dirty="0">
                <a:solidFill>
                  <a:schemeClr val="bg2"/>
                </a:solidFill>
              </a:rPr>
              <a:t>.</a:t>
            </a:r>
            <a:r>
              <a:rPr lang="en-US" sz="3600" i="1" dirty="0">
                <a:solidFill>
                  <a:schemeClr val="bg2"/>
                </a:solidFill>
              </a:rPr>
              <a:t> </a:t>
            </a:r>
            <a:endParaRPr lang="en-US" sz="36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621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048000"/>
            <a:ext cx="9144000" cy="646331"/>
          </a:xfrm>
          <a:prstGeom prst="rect">
            <a:avLst/>
          </a:prstGeom>
          <a:noFill/>
        </p:spPr>
        <p:txBody>
          <a:bodyPr wrap="square" rtlCol="0">
            <a:spAutoFit/>
          </a:bodyPr>
          <a:lstStyle/>
          <a:p>
            <a:pPr algn="ctr"/>
            <a:r>
              <a:rPr lang="en-US" sz="3600" b="1" dirty="0" smtClean="0">
                <a:solidFill>
                  <a:schemeClr val="bg1"/>
                </a:solidFill>
              </a:rPr>
              <a:t>The birth of the Lord Jesus - Prophesied</a:t>
            </a:r>
            <a:endParaRPr lang="en-US" sz="3600" dirty="0">
              <a:solidFill>
                <a:schemeClr val="bg1"/>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13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3416320"/>
          </a:xfrm>
          <a:prstGeom prst="rect">
            <a:avLst/>
          </a:prstGeom>
          <a:noFill/>
        </p:spPr>
        <p:txBody>
          <a:bodyPr wrap="square" rtlCol="0">
            <a:spAutoFit/>
          </a:bodyPr>
          <a:lstStyle/>
          <a:p>
            <a:pPr algn="ctr"/>
            <a:r>
              <a:rPr lang="en-US" sz="3600" b="1" dirty="0" smtClean="0">
                <a:solidFill>
                  <a:schemeClr val="bg2"/>
                </a:solidFill>
              </a:rPr>
              <a:t>3. He is </a:t>
            </a:r>
            <a:r>
              <a:rPr lang="en-US" sz="3600" b="1" i="1" dirty="0" smtClean="0">
                <a:solidFill>
                  <a:schemeClr val="bg2"/>
                </a:solidFill>
              </a:rPr>
              <a:t>God with us</a:t>
            </a:r>
            <a:r>
              <a:rPr lang="en-US" sz="3600" b="1" dirty="0" smtClean="0">
                <a:solidFill>
                  <a:schemeClr val="bg2"/>
                </a:solidFill>
              </a:rPr>
              <a:t> to MANIFEST His Name</a:t>
            </a:r>
            <a:endParaRPr lang="en-US" sz="3200" i="1" dirty="0">
              <a:solidFill>
                <a:schemeClr val="bg2"/>
              </a:solidFill>
            </a:endParaRPr>
          </a:p>
          <a:p>
            <a:endParaRPr lang="en-US" sz="3600" b="1" dirty="0" smtClean="0">
              <a:solidFill>
                <a:schemeClr val="bg2"/>
              </a:solidFill>
            </a:endParaRPr>
          </a:p>
          <a:p>
            <a:r>
              <a:rPr lang="en-US" sz="3600" b="1" dirty="0" smtClean="0">
                <a:solidFill>
                  <a:schemeClr val="bg2"/>
                </a:solidFill>
              </a:rPr>
              <a:t>His Name shall be called:</a:t>
            </a:r>
          </a:p>
          <a:p>
            <a:endParaRPr lang="en-US" sz="3600" b="1" dirty="0">
              <a:solidFill>
                <a:schemeClr val="bg2"/>
              </a:solidFill>
            </a:endParaRPr>
          </a:p>
          <a:p>
            <a:r>
              <a:rPr lang="en-US" sz="3600" b="1" dirty="0" smtClean="0">
                <a:solidFill>
                  <a:schemeClr val="bg2"/>
                </a:solidFill>
              </a:rPr>
              <a:t>Wonderful</a:t>
            </a:r>
          </a:p>
          <a:p>
            <a:r>
              <a:rPr lang="en-US" sz="3600" b="1" dirty="0" smtClean="0">
                <a:solidFill>
                  <a:schemeClr val="bg2"/>
                </a:solidFill>
              </a:rPr>
              <a:t> </a:t>
            </a:r>
            <a:endParaRPr lang="en-US" sz="36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408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3970318"/>
          </a:xfrm>
          <a:prstGeom prst="rect">
            <a:avLst/>
          </a:prstGeom>
          <a:noFill/>
        </p:spPr>
        <p:txBody>
          <a:bodyPr wrap="square" rtlCol="0">
            <a:spAutoFit/>
          </a:bodyPr>
          <a:lstStyle/>
          <a:p>
            <a:pPr algn="ctr"/>
            <a:r>
              <a:rPr lang="en-US" sz="3600" b="1" dirty="0" smtClean="0">
                <a:solidFill>
                  <a:schemeClr val="bg2"/>
                </a:solidFill>
              </a:rPr>
              <a:t>3. He is </a:t>
            </a:r>
            <a:r>
              <a:rPr lang="en-US" sz="3600" b="1" i="1" dirty="0" smtClean="0">
                <a:solidFill>
                  <a:schemeClr val="bg2"/>
                </a:solidFill>
              </a:rPr>
              <a:t>God with us</a:t>
            </a:r>
            <a:r>
              <a:rPr lang="en-US" sz="3600" b="1" dirty="0" smtClean="0">
                <a:solidFill>
                  <a:schemeClr val="bg2"/>
                </a:solidFill>
              </a:rPr>
              <a:t> to MANIFEST His Name</a:t>
            </a:r>
            <a:endParaRPr lang="en-US" sz="3200" i="1" dirty="0">
              <a:solidFill>
                <a:schemeClr val="bg2"/>
              </a:solidFill>
            </a:endParaRPr>
          </a:p>
          <a:p>
            <a:endParaRPr lang="en-US" sz="3600" b="1" dirty="0" smtClean="0">
              <a:solidFill>
                <a:schemeClr val="bg2"/>
              </a:solidFill>
            </a:endParaRPr>
          </a:p>
          <a:p>
            <a:r>
              <a:rPr lang="en-US" sz="3600" b="1" dirty="0" smtClean="0">
                <a:solidFill>
                  <a:schemeClr val="bg2"/>
                </a:solidFill>
              </a:rPr>
              <a:t>His Name shall be called:</a:t>
            </a:r>
          </a:p>
          <a:p>
            <a:endParaRPr lang="en-US" sz="3600" b="1" dirty="0">
              <a:solidFill>
                <a:schemeClr val="bg2"/>
              </a:solidFill>
            </a:endParaRPr>
          </a:p>
          <a:p>
            <a:r>
              <a:rPr lang="en-US" sz="3600" b="1" dirty="0" smtClean="0">
                <a:solidFill>
                  <a:schemeClr val="bg2"/>
                </a:solidFill>
              </a:rPr>
              <a:t>Wonderful</a:t>
            </a:r>
          </a:p>
          <a:p>
            <a:r>
              <a:rPr lang="en-US" sz="3600" b="1" dirty="0" smtClean="0">
                <a:solidFill>
                  <a:schemeClr val="bg2"/>
                </a:solidFill>
              </a:rPr>
              <a:t>Counselor</a:t>
            </a:r>
          </a:p>
          <a:p>
            <a:r>
              <a:rPr lang="en-US" sz="3600" b="1" dirty="0" smtClean="0">
                <a:solidFill>
                  <a:schemeClr val="bg2"/>
                </a:solidFill>
              </a:rPr>
              <a:t> </a:t>
            </a:r>
            <a:endParaRPr lang="en-US" sz="36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79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4524315"/>
          </a:xfrm>
          <a:prstGeom prst="rect">
            <a:avLst/>
          </a:prstGeom>
          <a:noFill/>
        </p:spPr>
        <p:txBody>
          <a:bodyPr wrap="square" rtlCol="0">
            <a:spAutoFit/>
          </a:bodyPr>
          <a:lstStyle/>
          <a:p>
            <a:pPr algn="ctr"/>
            <a:r>
              <a:rPr lang="en-US" sz="3600" b="1" dirty="0" smtClean="0">
                <a:solidFill>
                  <a:schemeClr val="bg2"/>
                </a:solidFill>
              </a:rPr>
              <a:t>3. He is </a:t>
            </a:r>
            <a:r>
              <a:rPr lang="en-US" sz="3600" b="1" i="1" dirty="0" smtClean="0">
                <a:solidFill>
                  <a:schemeClr val="bg2"/>
                </a:solidFill>
              </a:rPr>
              <a:t>God with us</a:t>
            </a:r>
            <a:r>
              <a:rPr lang="en-US" sz="3600" b="1" dirty="0" smtClean="0">
                <a:solidFill>
                  <a:schemeClr val="bg2"/>
                </a:solidFill>
              </a:rPr>
              <a:t> to MANIFEST His Name</a:t>
            </a:r>
            <a:endParaRPr lang="en-US" sz="3200" i="1" dirty="0">
              <a:solidFill>
                <a:schemeClr val="bg2"/>
              </a:solidFill>
            </a:endParaRPr>
          </a:p>
          <a:p>
            <a:endParaRPr lang="en-US" sz="3600" b="1" dirty="0" smtClean="0">
              <a:solidFill>
                <a:schemeClr val="bg2"/>
              </a:solidFill>
            </a:endParaRPr>
          </a:p>
          <a:p>
            <a:r>
              <a:rPr lang="en-US" sz="3600" b="1" dirty="0" smtClean="0">
                <a:solidFill>
                  <a:schemeClr val="bg2"/>
                </a:solidFill>
              </a:rPr>
              <a:t>His Name shall be called:</a:t>
            </a:r>
          </a:p>
          <a:p>
            <a:endParaRPr lang="en-US" sz="3600" b="1" dirty="0">
              <a:solidFill>
                <a:schemeClr val="bg2"/>
              </a:solidFill>
            </a:endParaRPr>
          </a:p>
          <a:p>
            <a:r>
              <a:rPr lang="en-US" sz="3600" b="1" dirty="0" smtClean="0">
                <a:solidFill>
                  <a:schemeClr val="bg2"/>
                </a:solidFill>
              </a:rPr>
              <a:t>Wonderful</a:t>
            </a:r>
          </a:p>
          <a:p>
            <a:r>
              <a:rPr lang="en-US" sz="3600" b="1" dirty="0" smtClean="0">
                <a:solidFill>
                  <a:schemeClr val="bg2"/>
                </a:solidFill>
              </a:rPr>
              <a:t>Counselor</a:t>
            </a:r>
          </a:p>
          <a:p>
            <a:r>
              <a:rPr lang="en-US" sz="3600" b="1" dirty="0" smtClean="0">
                <a:solidFill>
                  <a:schemeClr val="bg2"/>
                </a:solidFill>
              </a:rPr>
              <a:t>Mighty God</a:t>
            </a:r>
          </a:p>
          <a:p>
            <a:r>
              <a:rPr lang="en-US" sz="3600" b="1" dirty="0" smtClean="0">
                <a:solidFill>
                  <a:schemeClr val="bg2"/>
                </a:solidFill>
              </a:rPr>
              <a:t> </a:t>
            </a:r>
            <a:endParaRPr lang="en-US" sz="36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144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5078313"/>
          </a:xfrm>
          <a:prstGeom prst="rect">
            <a:avLst/>
          </a:prstGeom>
          <a:noFill/>
        </p:spPr>
        <p:txBody>
          <a:bodyPr wrap="square" rtlCol="0">
            <a:spAutoFit/>
          </a:bodyPr>
          <a:lstStyle/>
          <a:p>
            <a:pPr algn="ctr"/>
            <a:r>
              <a:rPr lang="en-US" sz="3600" b="1" dirty="0" smtClean="0">
                <a:solidFill>
                  <a:schemeClr val="bg2"/>
                </a:solidFill>
              </a:rPr>
              <a:t>3. He is </a:t>
            </a:r>
            <a:r>
              <a:rPr lang="en-US" sz="3600" b="1" i="1" dirty="0" smtClean="0">
                <a:solidFill>
                  <a:schemeClr val="bg2"/>
                </a:solidFill>
              </a:rPr>
              <a:t>God with us</a:t>
            </a:r>
            <a:r>
              <a:rPr lang="en-US" sz="3600" b="1" dirty="0" smtClean="0">
                <a:solidFill>
                  <a:schemeClr val="bg2"/>
                </a:solidFill>
              </a:rPr>
              <a:t> to MANIFEST His Name</a:t>
            </a:r>
            <a:endParaRPr lang="en-US" sz="3200" i="1" dirty="0">
              <a:solidFill>
                <a:schemeClr val="bg2"/>
              </a:solidFill>
            </a:endParaRPr>
          </a:p>
          <a:p>
            <a:endParaRPr lang="en-US" sz="3600" b="1" dirty="0" smtClean="0">
              <a:solidFill>
                <a:schemeClr val="bg2"/>
              </a:solidFill>
            </a:endParaRPr>
          </a:p>
          <a:p>
            <a:r>
              <a:rPr lang="en-US" sz="3600" b="1" dirty="0" smtClean="0">
                <a:solidFill>
                  <a:schemeClr val="bg2"/>
                </a:solidFill>
              </a:rPr>
              <a:t>His Name shall be called:</a:t>
            </a:r>
          </a:p>
          <a:p>
            <a:endParaRPr lang="en-US" sz="3600" b="1" dirty="0">
              <a:solidFill>
                <a:schemeClr val="bg2"/>
              </a:solidFill>
            </a:endParaRPr>
          </a:p>
          <a:p>
            <a:r>
              <a:rPr lang="en-US" sz="3600" b="1" dirty="0" smtClean="0">
                <a:solidFill>
                  <a:schemeClr val="bg2"/>
                </a:solidFill>
              </a:rPr>
              <a:t>Wonderful</a:t>
            </a:r>
          </a:p>
          <a:p>
            <a:r>
              <a:rPr lang="en-US" sz="3600" b="1" dirty="0" smtClean="0">
                <a:solidFill>
                  <a:schemeClr val="bg2"/>
                </a:solidFill>
              </a:rPr>
              <a:t>Counselor</a:t>
            </a:r>
          </a:p>
          <a:p>
            <a:r>
              <a:rPr lang="en-US" sz="3600" b="1" dirty="0" smtClean="0">
                <a:solidFill>
                  <a:schemeClr val="bg2"/>
                </a:solidFill>
              </a:rPr>
              <a:t>Mighty God</a:t>
            </a:r>
          </a:p>
          <a:p>
            <a:r>
              <a:rPr lang="en-US" sz="3600" b="1" dirty="0" smtClean="0">
                <a:solidFill>
                  <a:schemeClr val="bg2"/>
                </a:solidFill>
              </a:rPr>
              <a:t>Everlasting Father</a:t>
            </a:r>
          </a:p>
          <a:p>
            <a:r>
              <a:rPr lang="en-US" sz="3600" b="1" dirty="0" smtClean="0">
                <a:solidFill>
                  <a:schemeClr val="bg2"/>
                </a:solidFill>
              </a:rPr>
              <a:t> </a:t>
            </a:r>
            <a:endParaRPr lang="en-US" sz="36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687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5078313"/>
          </a:xfrm>
          <a:prstGeom prst="rect">
            <a:avLst/>
          </a:prstGeom>
          <a:noFill/>
        </p:spPr>
        <p:txBody>
          <a:bodyPr wrap="square" rtlCol="0">
            <a:spAutoFit/>
          </a:bodyPr>
          <a:lstStyle/>
          <a:p>
            <a:pPr algn="ctr"/>
            <a:r>
              <a:rPr lang="en-US" sz="3600" b="1" dirty="0" smtClean="0">
                <a:solidFill>
                  <a:schemeClr val="bg2"/>
                </a:solidFill>
              </a:rPr>
              <a:t>3. He is </a:t>
            </a:r>
            <a:r>
              <a:rPr lang="en-US" sz="3600" b="1" i="1" dirty="0" smtClean="0">
                <a:solidFill>
                  <a:schemeClr val="bg2"/>
                </a:solidFill>
              </a:rPr>
              <a:t>God with us</a:t>
            </a:r>
            <a:r>
              <a:rPr lang="en-US" sz="3600" b="1" dirty="0" smtClean="0">
                <a:solidFill>
                  <a:schemeClr val="bg2"/>
                </a:solidFill>
              </a:rPr>
              <a:t> to MANIFEST His Name</a:t>
            </a:r>
            <a:endParaRPr lang="en-US" sz="3200" i="1" dirty="0">
              <a:solidFill>
                <a:schemeClr val="bg2"/>
              </a:solidFill>
            </a:endParaRPr>
          </a:p>
          <a:p>
            <a:endParaRPr lang="en-US" sz="3600" b="1" dirty="0" smtClean="0">
              <a:solidFill>
                <a:schemeClr val="bg2"/>
              </a:solidFill>
            </a:endParaRPr>
          </a:p>
          <a:p>
            <a:r>
              <a:rPr lang="en-US" sz="3600" b="1" dirty="0" smtClean="0">
                <a:solidFill>
                  <a:schemeClr val="bg2"/>
                </a:solidFill>
              </a:rPr>
              <a:t>His Name shall be called:</a:t>
            </a:r>
          </a:p>
          <a:p>
            <a:endParaRPr lang="en-US" sz="3600" b="1" dirty="0">
              <a:solidFill>
                <a:schemeClr val="bg2"/>
              </a:solidFill>
            </a:endParaRPr>
          </a:p>
          <a:p>
            <a:r>
              <a:rPr lang="en-US" sz="3600" b="1" dirty="0" smtClean="0">
                <a:solidFill>
                  <a:schemeClr val="bg2"/>
                </a:solidFill>
              </a:rPr>
              <a:t>Wonderful</a:t>
            </a:r>
          </a:p>
          <a:p>
            <a:r>
              <a:rPr lang="en-US" sz="3600" b="1" dirty="0" smtClean="0">
                <a:solidFill>
                  <a:schemeClr val="bg2"/>
                </a:solidFill>
              </a:rPr>
              <a:t>Counselor</a:t>
            </a:r>
          </a:p>
          <a:p>
            <a:r>
              <a:rPr lang="en-US" sz="3600" b="1" dirty="0" smtClean="0">
                <a:solidFill>
                  <a:schemeClr val="bg2"/>
                </a:solidFill>
              </a:rPr>
              <a:t>Mighty God</a:t>
            </a:r>
          </a:p>
          <a:p>
            <a:r>
              <a:rPr lang="en-US" sz="3600" b="1" dirty="0" smtClean="0">
                <a:solidFill>
                  <a:schemeClr val="bg2"/>
                </a:solidFill>
              </a:rPr>
              <a:t>Everlasting Father</a:t>
            </a:r>
          </a:p>
          <a:p>
            <a:r>
              <a:rPr lang="en-US" sz="3600" b="1" dirty="0" smtClean="0">
                <a:solidFill>
                  <a:schemeClr val="bg2"/>
                </a:solidFill>
              </a:rPr>
              <a:t>Prince of peace</a:t>
            </a:r>
            <a:endParaRPr lang="en-US" sz="36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838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yakumar Isaiah\Desktop\2018 12 25 God With Us Ppt 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 y="936172"/>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136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84288"/>
            <a:ext cx="9144000" cy="3600986"/>
          </a:xfrm>
          <a:prstGeom prst="rect">
            <a:avLst/>
          </a:prstGeom>
          <a:noFill/>
        </p:spPr>
        <p:txBody>
          <a:bodyPr wrap="square" rtlCol="0">
            <a:spAutoFit/>
          </a:bodyPr>
          <a:lstStyle/>
          <a:p>
            <a:pPr algn="ctr"/>
            <a:r>
              <a:rPr lang="en-US" sz="3600" b="1" dirty="0" smtClean="0">
                <a:solidFill>
                  <a:schemeClr val="bg1"/>
                </a:solidFill>
              </a:rPr>
              <a:t>1. A Supernatural Birth</a:t>
            </a:r>
          </a:p>
          <a:p>
            <a:r>
              <a:rPr lang="en-US" sz="3200" b="1" i="1" dirty="0" smtClean="0">
                <a:solidFill>
                  <a:schemeClr val="bg1"/>
                </a:solidFill>
              </a:rPr>
              <a:t>Foretold</a:t>
            </a:r>
            <a:endParaRPr lang="en-US" sz="3200" b="1" i="1" dirty="0" smtClean="0">
              <a:solidFill>
                <a:schemeClr val="bg1"/>
              </a:solidFill>
            </a:endParaRPr>
          </a:p>
          <a:p>
            <a:endParaRPr lang="en-US" sz="3200" b="1" dirty="0" smtClean="0">
              <a:solidFill>
                <a:schemeClr val="bg2"/>
              </a:solidFill>
            </a:endParaRPr>
          </a:p>
          <a:p>
            <a:r>
              <a:rPr lang="en-US" sz="3200" b="1" dirty="0" smtClean="0">
                <a:solidFill>
                  <a:schemeClr val="bg2"/>
                </a:solidFill>
              </a:rPr>
              <a:t>Isaiah </a:t>
            </a:r>
            <a:r>
              <a:rPr lang="en-US" sz="3200" b="1" dirty="0">
                <a:solidFill>
                  <a:schemeClr val="bg2"/>
                </a:solidFill>
              </a:rPr>
              <a:t>7:14 </a:t>
            </a:r>
            <a:endParaRPr lang="en-US" sz="3200" dirty="0">
              <a:solidFill>
                <a:schemeClr val="bg2"/>
              </a:solidFill>
            </a:endParaRPr>
          </a:p>
          <a:p>
            <a:r>
              <a:rPr lang="en-US" sz="3200" b="1" dirty="0">
                <a:solidFill>
                  <a:schemeClr val="bg2"/>
                </a:solidFill>
              </a:rPr>
              <a:t>14 Therefore the Lord Himself will give you a sign: Behold, </a:t>
            </a:r>
            <a:r>
              <a:rPr lang="en-US" sz="3200" b="1" u="sng" dirty="0">
                <a:solidFill>
                  <a:schemeClr val="bg2"/>
                </a:solidFill>
              </a:rPr>
              <a:t>the virgin shall conceive and bear a Son</a:t>
            </a:r>
            <a:r>
              <a:rPr lang="en-US" sz="3200" b="1" dirty="0">
                <a:solidFill>
                  <a:schemeClr val="bg2"/>
                </a:solidFill>
              </a:rPr>
              <a:t>, and shall call His name Immanuel.</a:t>
            </a:r>
            <a:endParaRPr lang="en-US" sz="32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489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4585871"/>
          </a:xfrm>
          <a:prstGeom prst="rect">
            <a:avLst/>
          </a:prstGeom>
          <a:noFill/>
        </p:spPr>
        <p:txBody>
          <a:bodyPr wrap="square" rtlCol="0">
            <a:spAutoFit/>
          </a:bodyPr>
          <a:lstStyle/>
          <a:p>
            <a:pPr algn="ctr"/>
            <a:r>
              <a:rPr lang="en-US" sz="3600" b="1" dirty="0" smtClean="0">
                <a:solidFill>
                  <a:schemeClr val="bg1"/>
                </a:solidFill>
              </a:rPr>
              <a:t>1. A Supernatural Birth</a:t>
            </a:r>
          </a:p>
          <a:p>
            <a:r>
              <a:rPr lang="en-US" sz="3200" b="1" i="1" dirty="0" smtClean="0">
                <a:solidFill>
                  <a:schemeClr val="bg1"/>
                </a:solidFill>
              </a:rPr>
              <a:t>Fulfilled</a:t>
            </a:r>
          </a:p>
          <a:p>
            <a:endParaRPr lang="en-US" sz="3200" b="1" dirty="0" smtClean="0">
              <a:solidFill>
                <a:schemeClr val="bg2"/>
              </a:solidFill>
            </a:endParaRPr>
          </a:p>
          <a:p>
            <a:r>
              <a:rPr lang="en-US" sz="3200" b="1" dirty="0" smtClean="0">
                <a:solidFill>
                  <a:schemeClr val="bg2"/>
                </a:solidFill>
              </a:rPr>
              <a:t>Matthew 1:20,22 </a:t>
            </a:r>
            <a:endParaRPr lang="en-US" sz="3200" b="1" i="1" dirty="0" smtClean="0">
              <a:solidFill>
                <a:schemeClr val="bg2"/>
              </a:solidFill>
            </a:endParaRPr>
          </a:p>
          <a:p>
            <a:r>
              <a:rPr lang="en-US" sz="3200" b="1" dirty="0">
                <a:solidFill>
                  <a:schemeClr val="bg2"/>
                </a:solidFill>
              </a:rPr>
              <a:t>20 </a:t>
            </a:r>
            <a:r>
              <a:rPr lang="en-US" sz="3200" b="1" dirty="0" smtClean="0">
                <a:solidFill>
                  <a:schemeClr val="bg2"/>
                </a:solidFill>
              </a:rPr>
              <a:t>….do </a:t>
            </a:r>
            <a:r>
              <a:rPr lang="en-US" sz="3200" b="1" dirty="0">
                <a:solidFill>
                  <a:schemeClr val="bg2"/>
                </a:solidFill>
              </a:rPr>
              <a:t>not be afraid to take to you Mary your wife, for </a:t>
            </a:r>
            <a:r>
              <a:rPr lang="en-US" sz="3200" b="1" u="sng" dirty="0">
                <a:solidFill>
                  <a:schemeClr val="bg2"/>
                </a:solidFill>
              </a:rPr>
              <a:t>that which is conceived in her is of the Holy Spirit</a:t>
            </a:r>
            <a:r>
              <a:rPr lang="en-US" sz="3200" b="1" dirty="0">
                <a:solidFill>
                  <a:schemeClr val="bg2"/>
                </a:solidFill>
              </a:rPr>
              <a:t>. </a:t>
            </a:r>
            <a:endParaRPr lang="en-US" sz="3200" dirty="0">
              <a:solidFill>
                <a:schemeClr val="bg2"/>
              </a:solidFill>
            </a:endParaRPr>
          </a:p>
          <a:p>
            <a:r>
              <a:rPr lang="en-US" sz="3200" b="1" dirty="0">
                <a:solidFill>
                  <a:schemeClr val="bg2"/>
                </a:solidFill>
              </a:rPr>
              <a:t>22 So all this was done that it might be fulfilled which was spoken by the Lord through the </a:t>
            </a:r>
            <a:r>
              <a:rPr lang="en-US" sz="3200" b="1" dirty="0" smtClean="0">
                <a:solidFill>
                  <a:schemeClr val="bg2"/>
                </a:solidFill>
              </a:rPr>
              <a:t>prophet...</a:t>
            </a:r>
            <a:endParaRPr lang="en-US" sz="32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353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4585871"/>
          </a:xfrm>
          <a:prstGeom prst="rect">
            <a:avLst/>
          </a:prstGeom>
          <a:noFill/>
        </p:spPr>
        <p:txBody>
          <a:bodyPr wrap="square" rtlCol="0">
            <a:spAutoFit/>
          </a:bodyPr>
          <a:lstStyle/>
          <a:p>
            <a:pPr algn="ctr"/>
            <a:r>
              <a:rPr lang="en-US" sz="3600" b="1" dirty="0" smtClean="0">
                <a:solidFill>
                  <a:schemeClr val="bg2"/>
                </a:solidFill>
              </a:rPr>
              <a:t>2. The Place of His birth</a:t>
            </a:r>
          </a:p>
          <a:p>
            <a:r>
              <a:rPr lang="en-US" sz="3200" b="1" i="1" dirty="0" smtClean="0">
                <a:solidFill>
                  <a:schemeClr val="bg2"/>
                </a:solidFill>
              </a:rPr>
              <a:t>Foretold</a:t>
            </a:r>
          </a:p>
          <a:p>
            <a:endParaRPr lang="en-US" sz="3200" b="1" dirty="0" smtClean="0">
              <a:solidFill>
                <a:schemeClr val="bg2"/>
              </a:solidFill>
            </a:endParaRPr>
          </a:p>
          <a:p>
            <a:r>
              <a:rPr lang="en-US" sz="3200" b="1" dirty="0" smtClean="0">
                <a:solidFill>
                  <a:schemeClr val="bg2"/>
                </a:solidFill>
              </a:rPr>
              <a:t>Micah </a:t>
            </a:r>
            <a:r>
              <a:rPr lang="en-US" sz="3200" b="1" dirty="0">
                <a:solidFill>
                  <a:schemeClr val="bg2"/>
                </a:solidFill>
              </a:rPr>
              <a:t>5:2 </a:t>
            </a:r>
            <a:endParaRPr lang="en-US" sz="3200" dirty="0">
              <a:solidFill>
                <a:schemeClr val="bg2"/>
              </a:solidFill>
            </a:endParaRPr>
          </a:p>
          <a:p>
            <a:r>
              <a:rPr lang="en-US" sz="3200" b="1" dirty="0">
                <a:solidFill>
                  <a:schemeClr val="bg2"/>
                </a:solidFill>
              </a:rPr>
              <a:t>2 “But you, Bethlehem </a:t>
            </a:r>
            <a:r>
              <a:rPr lang="en-US" sz="3200" b="1" dirty="0" err="1">
                <a:solidFill>
                  <a:schemeClr val="bg2"/>
                </a:solidFill>
              </a:rPr>
              <a:t>Ephrathah</a:t>
            </a:r>
            <a:r>
              <a:rPr lang="en-US" sz="3200" b="1" dirty="0">
                <a:solidFill>
                  <a:schemeClr val="bg2"/>
                </a:solidFill>
              </a:rPr>
              <a:t>,</a:t>
            </a:r>
            <a:endParaRPr lang="en-US" sz="3200" dirty="0">
              <a:solidFill>
                <a:schemeClr val="bg2"/>
              </a:solidFill>
            </a:endParaRPr>
          </a:p>
          <a:p>
            <a:r>
              <a:rPr lang="en-US" sz="3200" b="1" dirty="0">
                <a:solidFill>
                  <a:schemeClr val="bg2"/>
                </a:solidFill>
              </a:rPr>
              <a:t>Though you are little among the thousands of </a:t>
            </a:r>
            <a:r>
              <a:rPr lang="en-US" sz="3200" b="1" dirty="0" err="1">
                <a:solidFill>
                  <a:schemeClr val="bg2"/>
                </a:solidFill>
              </a:rPr>
              <a:t>Judah,</a:t>
            </a:r>
            <a:r>
              <a:rPr lang="en-US" sz="3200" b="1" u="sng" dirty="0" err="1">
                <a:solidFill>
                  <a:schemeClr val="bg2"/>
                </a:solidFill>
              </a:rPr>
              <a:t>Yet</a:t>
            </a:r>
            <a:r>
              <a:rPr lang="en-US" sz="3200" b="1" u="sng" dirty="0">
                <a:solidFill>
                  <a:schemeClr val="bg2"/>
                </a:solidFill>
              </a:rPr>
              <a:t> out of you shall come forth to Me The One to be Ruler in Israel</a:t>
            </a:r>
            <a:r>
              <a:rPr lang="en-US" sz="3200" b="1" dirty="0">
                <a:solidFill>
                  <a:schemeClr val="bg2"/>
                </a:solidFill>
              </a:rPr>
              <a:t>, Whose goings forth are from of old, From everlasting.”</a:t>
            </a:r>
            <a:endParaRPr lang="en-US" sz="32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335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5078313"/>
          </a:xfrm>
          <a:prstGeom prst="rect">
            <a:avLst/>
          </a:prstGeom>
          <a:noFill/>
        </p:spPr>
        <p:txBody>
          <a:bodyPr wrap="square" rtlCol="0">
            <a:spAutoFit/>
          </a:bodyPr>
          <a:lstStyle/>
          <a:p>
            <a:pPr algn="ctr"/>
            <a:r>
              <a:rPr lang="en-US" sz="3600" b="1" dirty="0" smtClean="0">
                <a:solidFill>
                  <a:schemeClr val="bg2"/>
                </a:solidFill>
              </a:rPr>
              <a:t>2. The Place of His birth</a:t>
            </a:r>
          </a:p>
          <a:p>
            <a:r>
              <a:rPr lang="en-US" sz="3200" b="1" i="1" dirty="0" smtClean="0">
                <a:solidFill>
                  <a:schemeClr val="bg2"/>
                </a:solidFill>
              </a:rPr>
              <a:t>Fulfilled</a:t>
            </a:r>
          </a:p>
          <a:p>
            <a:endParaRPr lang="en-US" sz="3200" b="1" dirty="0" smtClean="0">
              <a:solidFill>
                <a:schemeClr val="bg2"/>
              </a:solidFill>
            </a:endParaRPr>
          </a:p>
          <a:p>
            <a:r>
              <a:rPr lang="en-US" sz="3200" b="1" dirty="0">
                <a:solidFill>
                  <a:schemeClr val="bg2"/>
                </a:solidFill>
              </a:rPr>
              <a:t>Matthew 2:1,4-6 </a:t>
            </a:r>
            <a:endParaRPr lang="en-US" sz="3200" dirty="0">
              <a:solidFill>
                <a:schemeClr val="bg2"/>
              </a:solidFill>
            </a:endParaRPr>
          </a:p>
          <a:p>
            <a:r>
              <a:rPr lang="en-US" sz="3200" b="1" dirty="0">
                <a:solidFill>
                  <a:schemeClr val="bg2"/>
                </a:solidFill>
              </a:rPr>
              <a:t>1 Now after Jesus was born in Bethlehem of Judea in the days of Herod the king, behold, wise men from the East came to Jerusalem,</a:t>
            </a:r>
            <a:endParaRPr lang="en-US" sz="3200" dirty="0">
              <a:solidFill>
                <a:schemeClr val="bg2"/>
              </a:solidFill>
            </a:endParaRPr>
          </a:p>
          <a:p>
            <a:r>
              <a:rPr lang="en-US" sz="3200" b="1" dirty="0" smtClean="0">
                <a:solidFill>
                  <a:schemeClr val="bg2"/>
                </a:solidFill>
              </a:rPr>
              <a:t>4 And when he had gathered all the chief priests and scribes of the people together, he inquired of them where the Christ was to be born.</a:t>
            </a:r>
            <a:endParaRPr lang="en-US" sz="3200" dirty="0" smtClean="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505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5078313"/>
          </a:xfrm>
          <a:prstGeom prst="rect">
            <a:avLst/>
          </a:prstGeom>
          <a:noFill/>
        </p:spPr>
        <p:txBody>
          <a:bodyPr wrap="square" rtlCol="0">
            <a:spAutoFit/>
          </a:bodyPr>
          <a:lstStyle/>
          <a:p>
            <a:pPr algn="ctr"/>
            <a:r>
              <a:rPr lang="en-US" sz="3600" b="1" dirty="0" smtClean="0">
                <a:solidFill>
                  <a:schemeClr val="bg2"/>
                </a:solidFill>
              </a:rPr>
              <a:t>2. The Place of His birth</a:t>
            </a:r>
          </a:p>
          <a:p>
            <a:r>
              <a:rPr lang="en-US" sz="3200" b="1" i="1" dirty="0" smtClean="0">
                <a:solidFill>
                  <a:schemeClr val="bg2"/>
                </a:solidFill>
              </a:rPr>
              <a:t>Fulfilled</a:t>
            </a:r>
          </a:p>
          <a:p>
            <a:endParaRPr lang="en-US" sz="3200" b="1" dirty="0" smtClean="0">
              <a:solidFill>
                <a:schemeClr val="bg2"/>
              </a:solidFill>
            </a:endParaRPr>
          </a:p>
          <a:p>
            <a:r>
              <a:rPr lang="en-US" sz="3200" b="1" dirty="0">
                <a:solidFill>
                  <a:schemeClr val="bg2"/>
                </a:solidFill>
              </a:rPr>
              <a:t>Matthew 2:1,4-6 </a:t>
            </a:r>
            <a:endParaRPr lang="en-US" sz="3200" dirty="0">
              <a:solidFill>
                <a:schemeClr val="bg2"/>
              </a:solidFill>
            </a:endParaRPr>
          </a:p>
          <a:p>
            <a:r>
              <a:rPr lang="en-US" sz="3200" b="1" dirty="0" smtClean="0">
                <a:solidFill>
                  <a:schemeClr val="bg2"/>
                </a:solidFill>
              </a:rPr>
              <a:t>5 </a:t>
            </a:r>
            <a:r>
              <a:rPr lang="en-US" sz="3200" b="1" dirty="0">
                <a:solidFill>
                  <a:schemeClr val="bg2"/>
                </a:solidFill>
              </a:rPr>
              <a:t>So they said to him, “In Bethlehem of Judea, for thus it is written by the prophet:</a:t>
            </a:r>
            <a:endParaRPr lang="en-US" sz="3200" dirty="0">
              <a:solidFill>
                <a:schemeClr val="bg2"/>
              </a:solidFill>
            </a:endParaRPr>
          </a:p>
          <a:p>
            <a:r>
              <a:rPr lang="en-US" sz="3200" b="1" dirty="0">
                <a:solidFill>
                  <a:schemeClr val="bg2"/>
                </a:solidFill>
              </a:rPr>
              <a:t>6 </a:t>
            </a:r>
            <a:r>
              <a:rPr lang="en-US" sz="3200" b="1" i="1" dirty="0">
                <a:solidFill>
                  <a:schemeClr val="bg2"/>
                </a:solidFill>
              </a:rPr>
              <a:t>‘But you, Bethlehem, in the land of Judah are not the least among the rulers of Judah</a:t>
            </a:r>
            <a:r>
              <a:rPr lang="en-US" sz="3200" b="1" i="1" dirty="0" smtClean="0">
                <a:solidFill>
                  <a:schemeClr val="bg2"/>
                </a:solidFill>
              </a:rPr>
              <a:t>; For </a:t>
            </a:r>
            <a:r>
              <a:rPr lang="en-US" sz="3200" b="1" i="1" dirty="0">
                <a:solidFill>
                  <a:schemeClr val="bg2"/>
                </a:solidFill>
              </a:rPr>
              <a:t>out of you shall come a Ruler who will shepherd My people Israel.’ ”</a:t>
            </a:r>
            <a:endParaRPr lang="en-US" sz="32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501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5078313"/>
          </a:xfrm>
          <a:prstGeom prst="rect">
            <a:avLst/>
          </a:prstGeom>
          <a:noFill/>
        </p:spPr>
        <p:txBody>
          <a:bodyPr wrap="square" rtlCol="0">
            <a:spAutoFit/>
          </a:bodyPr>
          <a:lstStyle/>
          <a:p>
            <a:pPr algn="ctr"/>
            <a:r>
              <a:rPr lang="en-US" sz="3600" b="1" dirty="0" smtClean="0">
                <a:solidFill>
                  <a:schemeClr val="bg2"/>
                </a:solidFill>
              </a:rPr>
              <a:t>3. The tragic slaughter of innocents</a:t>
            </a:r>
          </a:p>
          <a:p>
            <a:r>
              <a:rPr lang="en-US" sz="3200" b="1" i="1" dirty="0" smtClean="0">
                <a:solidFill>
                  <a:schemeClr val="bg2"/>
                </a:solidFill>
              </a:rPr>
              <a:t>Foretold</a:t>
            </a:r>
          </a:p>
          <a:p>
            <a:endParaRPr lang="en-US" sz="3200" b="1" dirty="0" smtClean="0">
              <a:solidFill>
                <a:schemeClr val="bg2"/>
              </a:solidFill>
            </a:endParaRPr>
          </a:p>
          <a:p>
            <a:r>
              <a:rPr lang="en-US" sz="3200" b="1" dirty="0">
                <a:solidFill>
                  <a:schemeClr val="bg2"/>
                </a:solidFill>
              </a:rPr>
              <a:t>Jeremiah 31:15 </a:t>
            </a:r>
            <a:endParaRPr lang="en-US" sz="3200" dirty="0">
              <a:solidFill>
                <a:schemeClr val="bg2"/>
              </a:solidFill>
            </a:endParaRPr>
          </a:p>
          <a:p>
            <a:r>
              <a:rPr lang="en-US" sz="3200" b="1" dirty="0">
                <a:solidFill>
                  <a:schemeClr val="bg2"/>
                </a:solidFill>
              </a:rPr>
              <a:t>15 Thus says the Lord: </a:t>
            </a:r>
            <a:endParaRPr lang="en-US" sz="3200" dirty="0">
              <a:solidFill>
                <a:schemeClr val="bg2"/>
              </a:solidFill>
            </a:endParaRPr>
          </a:p>
          <a:p>
            <a:r>
              <a:rPr lang="en-US" sz="3200" b="1" dirty="0">
                <a:solidFill>
                  <a:schemeClr val="bg2"/>
                </a:solidFill>
              </a:rPr>
              <a:t>“A voice was heard in Ramah, Lamentation and bitter weeping,</a:t>
            </a:r>
            <a:endParaRPr lang="en-US" sz="3200" dirty="0">
              <a:solidFill>
                <a:schemeClr val="bg2"/>
              </a:solidFill>
            </a:endParaRPr>
          </a:p>
          <a:p>
            <a:r>
              <a:rPr lang="en-US" sz="3200" b="1" dirty="0">
                <a:solidFill>
                  <a:schemeClr val="bg2"/>
                </a:solidFill>
              </a:rPr>
              <a:t>Rachel weeping for her children refusing to be comforted for her children because they are no more.”</a:t>
            </a:r>
            <a:endParaRPr lang="en-US" sz="32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6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95174"/>
            <a:ext cx="9144000" cy="5078313"/>
          </a:xfrm>
          <a:prstGeom prst="rect">
            <a:avLst/>
          </a:prstGeom>
          <a:noFill/>
        </p:spPr>
        <p:txBody>
          <a:bodyPr wrap="square" rtlCol="0">
            <a:spAutoFit/>
          </a:bodyPr>
          <a:lstStyle/>
          <a:p>
            <a:pPr algn="ctr"/>
            <a:r>
              <a:rPr lang="en-US" sz="3600" b="1" dirty="0" smtClean="0">
                <a:solidFill>
                  <a:schemeClr val="bg2"/>
                </a:solidFill>
              </a:rPr>
              <a:t>3. The tragic slaughter of innocents</a:t>
            </a:r>
          </a:p>
          <a:p>
            <a:r>
              <a:rPr lang="en-US" sz="3200" b="1" i="1" dirty="0" smtClean="0">
                <a:solidFill>
                  <a:schemeClr val="bg2"/>
                </a:solidFill>
              </a:rPr>
              <a:t>Fulfilled</a:t>
            </a:r>
          </a:p>
          <a:p>
            <a:endParaRPr lang="en-US" sz="3200" b="1" dirty="0" smtClean="0">
              <a:solidFill>
                <a:schemeClr val="bg2"/>
              </a:solidFill>
            </a:endParaRPr>
          </a:p>
          <a:p>
            <a:r>
              <a:rPr lang="en-US" sz="3200" b="1" dirty="0">
                <a:solidFill>
                  <a:schemeClr val="bg2"/>
                </a:solidFill>
              </a:rPr>
              <a:t>Matthew 2:16-18</a:t>
            </a:r>
            <a:endParaRPr lang="en-US" sz="3200" dirty="0">
              <a:solidFill>
                <a:schemeClr val="bg2"/>
              </a:solidFill>
            </a:endParaRPr>
          </a:p>
          <a:p>
            <a:r>
              <a:rPr lang="en-US" sz="3200" b="1" dirty="0">
                <a:solidFill>
                  <a:schemeClr val="bg2"/>
                </a:solidFill>
              </a:rPr>
              <a:t>16 Then Herod, when he saw that he was deceived by the wise men, was exceedingly angry; and he sent forth and put to death all the male children who were in Bethlehem and in all its districts, from two years old and under, according to the time which he had determined from the wise men. </a:t>
            </a:r>
            <a:r>
              <a:rPr lang="en-US" sz="3200" b="1" dirty="0" smtClean="0">
                <a:solidFill>
                  <a:schemeClr val="bg2"/>
                </a:solidFill>
              </a:rPr>
              <a:t> </a:t>
            </a:r>
            <a:endParaRPr lang="en-US" sz="3200" dirty="0">
              <a:solidFill>
                <a:schemeClr val="bg2"/>
              </a:solidFill>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0"/>
            <a:ext cx="9144000" cy="1375172"/>
          </a:xfrm>
          <a:prstGeom prst="rect">
            <a:avLst/>
          </a:prstGeom>
        </p:spPr>
      </p:pic>
      <p:pic>
        <p:nvPicPr>
          <p:cNvPr id="2050" name="Picture 2" descr="C:\Users\Jeyakumar Isaiah\Desktop\2018 12 25 God With Us Ppt 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82563"/>
            <a:ext cx="9144001"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202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1037</Words>
  <Application>Microsoft Office PowerPoint</Application>
  <PresentationFormat>On-screen Show (4:3)</PresentationFormat>
  <Paragraphs>137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Jeyakumar Isaiah</cp:lastModifiedBy>
  <cp:revision>33</cp:revision>
  <dcterms:created xsi:type="dcterms:W3CDTF">2006-08-16T00:00:00Z</dcterms:created>
  <dcterms:modified xsi:type="dcterms:W3CDTF">2018-12-24T16:13:22Z</dcterms:modified>
</cp:coreProperties>
</file>