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9-01-27-The Seed of the Word Part-3 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9-01-27-The Seed of the Word Part-3 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2862322"/>
          </a:xfrm>
          <a:prstGeom prst="rect">
            <a:avLst/>
          </a:prstGeom>
          <a:noFill/>
        </p:spPr>
        <p:txBody>
          <a:bodyPr wrap="square" rtlCol="0">
            <a:spAutoFit/>
          </a:bodyPr>
          <a:lstStyle/>
          <a:p>
            <a:pPr algn="ctr"/>
            <a:r>
              <a:rPr lang="en-US" sz="3600" dirty="0" smtClean="0">
                <a:solidFill>
                  <a:schemeClr val="bg1"/>
                </a:solidFill>
              </a:rPr>
              <a:t>#5, We will face </a:t>
            </a:r>
            <a:endParaRPr lang="en-US" sz="3600" dirty="0" smtClean="0">
              <a:solidFill>
                <a:schemeClr val="bg1"/>
              </a:solidFill>
            </a:endParaRPr>
          </a:p>
          <a:p>
            <a:pPr algn="ctr"/>
            <a:r>
              <a:rPr lang="en-US" sz="3600" dirty="0" smtClean="0">
                <a:solidFill>
                  <a:schemeClr val="bg1"/>
                </a:solidFill>
              </a:rPr>
              <a:t>TRIBULATION</a:t>
            </a:r>
            <a:r>
              <a:rPr lang="en-US" sz="3600" dirty="0" smtClean="0">
                <a:solidFill>
                  <a:schemeClr val="bg1"/>
                </a:solidFill>
              </a:rPr>
              <a:t>, PERSECUTION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TEMPTATION </a:t>
            </a:r>
            <a:endParaRPr lang="en-US" sz="3600" dirty="0" smtClean="0">
              <a:solidFill>
                <a:schemeClr val="bg1"/>
              </a:solidFill>
            </a:endParaRPr>
          </a:p>
          <a:p>
            <a:pPr algn="ctr"/>
            <a:r>
              <a:rPr lang="en-US" sz="3600" dirty="0" smtClean="0">
                <a:solidFill>
                  <a:schemeClr val="bg1"/>
                </a:solidFill>
              </a:rPr>
              <a:t>because </a:t>
            </a:r>
            <a:r>
              <a:rPr lang="en-US" sz="3600" dirty="0" smtClean="0">
                <a:solidFill>
                  <a:schemeClr val="bg1"/>
                </a:solidFill>
              </a:rPr>
              <a:t>of the Word we receive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Mark 4:17, Luke 8:13).</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2308324"/>
          </a:xfrm>
          <a:prstGeom prst="rect">
            <a:avLst/>
          </a:prstGeom>
          <a:noFill/>
        </p:spPr>
        <p:txBody>
          <a:bodyPr wrap="square" rtlCol="0">
            <a:spAutoFit/>
          </a:bodyPr>
          <a:lstStyle/>
          <a:p>
            <a:pPr algn="ctr"/>
            <a:r>
              <a:rPr lang="en-US" sz="3600" dirty="0" smtClean="0">
                <a:solidFill>
                  <a:schemeClr val="bg1"/>
                </a:solidFill>
              </a:rPr>
              <a:t>#6, We must guard our hearts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the CARES of this world,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DECEITFULNESS of riches and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LUST for other things (Mark 4:19).</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3416320"/>
          </a:xfrm>
          <a:prstGeom prst="rect">
            <a:avLst/>
          </a:prstGeom>
          <a:noFill/>
        </p:spPr>
        <p:txBody>
          <a:bodyPr wrap="square" rtlCol="0">
            <a:spAutoFit/>
          </a:bodyPr>
          <a:lstStyle/>
          <a:p>
            <a:pPr algn="ctr"/>
            <a:r>
              <a:rPr lang="en-US" sz="3600" dirty="0" smtClean="0">
                <a:solidFill>
                  <a:schemeClr val="bg1"/>
                </a:solidFill>
              </a:rPr>
              <a:t>#7, When we </a:t>
            </a:r>
            <a:endParaRPr lang="en-US" sz="3600" dirty="0" smtClean="0">
              <a:solidFill>
                <a:schemeClr val="bg1"/>
              </a:solidFill>
            </a:endParaRPr>
          </a:p>
          <a:p>
            <a:pPr algn="ctr"/>
            <a:r>
              <a:rPr lang="en-US" sz="3600" dirty="0" smtClean="0">
                <a:solidFill>
                  <a:schemeClr val="bg1"/>
                </a:solidFill>
              </a:rPr>
              <a:t>UNDERSTAND </a:t>
            </a:r>
            <a:r>
              <a:rPr lang="en-US" sz="3600" dirty="0" smtClean="0">
                <a:solidFill>
                  <a:schemeClr val="bg1"/>
                </a:solidFill>
              </a:rPr>
              <a:t>(Matthew 13:23), </a:t>
            </a:r>
            <a:endParaRPr lang="en-US" sz="3600" dirty="0" smtClean="0">
              <a:solidFill>
                <a:schemeClr val="bg1"/>
              </a:solidFill>
            </a:endParaRPr>
          </a:p>
          <a:p>
            <a:pPr algn="ctr"/>
            <a:r>
              <a:rPr lang="en-US" sz="3600" dirty="0" smtClean="0">
                <a:solidFill>
                  <a:schemeClr val="bg1"/>
                </a:solidFill>
              </a:rPr>
              <a:t>RECEIVE </a:t>
            </a:r>
            <a:r>
              <a:rPr lang="en-US" sz="3600" dirty="0" smtClean="0">
                <a:solidFill>
                  <a:schemeClr val="bg1"/>
                </a:solidFill>
              </a:rPr>
              <a:t>(Mark 4:20) and </a:t>
            </a:r>
            <a:r>
              <a:rPr lang="en-US" sz="3600" dirty="0" smtClean="0">
                <a:solidFill>
                  <a:schemeClr val="bg1"/>
                </a:solidFill>
              </a:rPr>
              <a:t>with </a:t>
            </a:r>
          </a:p>
          <a:p>
            <a:pPr algn="ctr"/>
            <a:r>
              <a:rPr lang="en-US" sz="3600" dirty="0" smtClean="0">
                <a:solidFill>
                  <a:schemeClr val="bg1"/>
                </a:solidFill>
              </a:rPr>
              <a:t>a </a:t>
            </a:r>
            <a:r>
              <a:rPr lang="en-US" sz="3600" dirty="0" smtClean="0">
                <a:solidFill>
                  <a:schemeClr val="bg1"/>
                </a:solidFill>
              </a:rPr>
              <a:t>honest and good heart RETAIN (Luke 8:15)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Word,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will bring forth fruit in our lives.</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1200329"/>
          </a:xfrm>
          <a:prstGeom prst="rect">
            <a:avLst/>
          </a:prstGeom>
          <a:noFill/>
        </p:spPr>
        <p:txBody>
          <a:bodyPr wrap="square" rtlCol="0">
            <a:spAutoFit/>
          </a:bodyPr>
          <a:lstStyle/>
          <a:p>
            <a:pPr algn="ctr"/>
            <a:r>
              <a:rPr lang="en-US" sz="3600" dirty="0" smtClean="0">
                <a:solidFill>
                  <a:schemeClr val="bg1"/>
                </a:solidFill>
              </a:rPr>
              <a:t>The Process Of Germination</a:t>
            </a:r>
          </a:p>
          <a:p>
            <a:pPr algn="ctr"/>
            <a:r>
              <a:rPr lang="en-US" sz="3600" dirty="0" smtClean="0">
                <a:solidFill>
                  <a:schemeClr val="bg1"/>
                </a:solidFill>
              </a:rPr>
              <a:t>Mark 4:26-29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rPr>
              <a:t>MEDITATION</a:t>
            </a:r>
          </a:p>
          <a:p>
            <a:pPr algn="ctr"/>
            <a:r>
              <a:rPr lang="en-US" sz="3600" dirty="0" smtClean="0">
                <a:solidFill>
                  <a:schemeClr val="bg1"/>
                </a:solidFill>
              </a:rPr>
              <a:t>Sowing</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Germinating </a:t>
            </a:r>
            <a:r>
              <a:rPr lang="en-US" sz="3600" dirty="0" smtClean="0">
                <a:solidFill>
                  <a:schemeClr val="bg1"/>
                </a:solidFill>
              </a:rPr>
              <a:t>and </a:t>
            </a:r>
            <a:endParaRPr lang="en-US" sz="3600" dirty="0" smtClean="0">
              <a:solidFill>
                <a:schemeClr val="bg1"/>
              </a:solidFill>
            </a:endParaRPr>
          </a:p>
          <a:p>
            <a:pPr algn="ctr"/>
            <a:r>
              <a:rPr lang="en-US" sz="3600" dirty="0" smtClean="0">
                <a:solidFill>
                  <a:schemeClr val="bg1"/>
                </a:solidFill>
              </a:rPr>
              <a:t>Nurturing God's </a:t>
            </a:r>
            <a:r>
              <a:rPr lang="en-US" sz="3600" dirty="0" smtClean="0">
                <a:solidFill>
                  <a:schemeClr val="bg1"/>
                </a:solidFill>
              </a:rPr>
              <a:t>Word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3046988"/>
          </a:xfrm>
          <a:prstGeom prst="rect">
            <a:avLst/>
          </a:prstGeom>
          <a:noFill/>
        </p:spPr>
        <p:txBody>
          <a:bodyPr wrap="square" rtlCol="0">
            <a:spAutoFit/>
          </a:bodyPr>
          <a:lstStyle/>
          <a:p>
            <a:r>
              <a:rPr lang="en-US" sz="3200" i="1" dirty="0" smtClean="0">
                <a:solidFill>
                  <a:schemeClr val="bg1"/>
                </a:solidFill>
              </a:rPr>
              <a:t>Joshua 1:8</a:t>
            </a:r>
          </a:p>
          <a:p>
            <a:r>
              <a:rPr lang="en-US" sz="3200" i="1" dirty="0" smtClean="0">
                <a:solidFill>
                  <a:schemeClr val="bg1"/>
                </a:solidFill>
              </a:rPr>
              <a:t>This Book of the Law shall not depart from your mouth, but you shall </a:t>
            </a:r>
            <a:r>
              <a:rPr lang="en-US" sz="3200" i="1" u="sng" dirty="0" smtClean="0">
                <a:solidFill>
                  <a:schemeClr val="bg1"/>
                </a:solidFill>
              </a:rPr>
              <a:t>meditate</a:t>
            </a:r>
            <a:r>
              <a:rPr lang="en-US" sz="3200" i="1" dirty="0" smtClean="0">
                <a:solidFill>
                  <a:schemeClr val="bg1"/>
                </a:solidFill>
              </a:rPr>
              <a:t> in it day and night, that you may observe to do according to all that is written in it. For then you will make your way prosperous, and then you will have good success.</a:t>
            </a:r>
            <a:endParaRPr lang="en-US" sz="3200" i="1" dirty="0" smtClean="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3416320"/>
          </a:xfrm>
          <a:prstGeom prst="rect">
            <a:avLst/>
          </a:prstGeom>
          <a:noFill/>
        </p:spPr>
        <p:txBody>
          <a:bodyPr wrap="square" rtlCol="0">
            <a:spAutoFit/>
          </a:bodyPr>
          <a:lstStyle/>
          <a:p>
            <a:pPr algn="ctr"/>
            <a:r>
              <a:rPr lang="en-US" sz="3600" dirty="0" smtClean="0">
                <a:solidFill>
                  <a:schemeClr val="bg1"/>
                </a:solidFill>
              </a:rPr>
              <a:t>The Hebrew word </a:t>
            </a:r>
            <a:r>
              <a:rPr lang="en-US" sz="3600" i="1" dirty="0" err="1" smtClean="0">
                <a:solidFill>
                  <a:schemeClr val="bg1"/>
                </a:solidFill>
              </a:rPr>
              <a:t>hagah</a:t>
            </a:r>
            <a:r>
              <a:rPr lang="en-US" sz="3600" dirty="0" smtClean="0">
                <a:solidFill>
                  <a:schemeClr val="bg1"/>
                </a:solidFill>
              </a:rPr>
              <a:t> means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to reflect, imagine, ponder, </a:t>
            </a:r>
            <a:endParaRPr lang="en-US" sz="3600" dirty="0" smtClean="0">
              <a:solidFill>
                <a:schemeClr val="bg1"/>
              </a:solidFill>
            </a:endParaRPr>
          </a:p>
          <a:p>
            <a:pPr algn="ctr"/>
            <a:r>
              <a:rPr lang="en-US" sz="3600" dirty="0" smtClean="0">
                <a:solidFill>
                  <a:schemeClr val="bg1"/>
                </a:solidFill>
              </a:rPr>
              <a:t>mutter</a:t>
            </a:r>
            <a:r>
              <a:rPr lang="en-US" sz="3600" dirty="0" smtClean="0">
                <a:solidFill>
                  <a:schemeClr val="bg1"/>
                </a:solidFill>
              </a:rPr>
              <a:t>, murmur,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make a quiet sound such as sighing,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contemplate something as one repeats the words.”</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rPr>
              <a:t>The other Hebrew word </a:t>
            </a:r>
            <a:r>
              <a:rPr lang="en-US" sz="3600" i="1" dirty="0" err="1" smtClean="0">
                <a:solidFill>
                  <a:schemeClr val="bg1"/>
                </a:solidFill>
              </a:rPr>
              <a:t>siyach</a:t>
            </a:r>
            <a:r>
              <a:rPr lang="en-US" sz="3600" dirty="0" smtClean="0">
                <a:solidFill>
                  <a:schemeClr val="bg1"/>
                </a:solidFill>
              </a:rPr>
              <a:t> means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to ponder, i.e. converse (with oneself, and hence aloud), utter, commune, </a:t>
            </a:r>
            <a:r>
              <a:rPr lang="en-US" sz="3600" dirty="0" smtClean="0">
                <a:solidFill>
                  <a:schemeClr val="bg1"/>
                </a:solidFill>
              </a:rPr>
              <a:t>declare</a:t>
            </a:r>
            <a:r>
              <a:rPr lang="en-US" sz="3600" dirty="0" smtClean="0">
                <a:solidFill>
                  <a:schemeClr val="bg1"/>
                </a:solidFill>
              </a:rPr>
              <a:t>, muse, pray, speak, talk.”</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1200329"/>
          </a:xfrm>
          <a:prstGeom prst="rect">
            <a:avLst/>
          </a:prstGeom>
          <a:noFill/>
        </p:spPr>
        <p:txBody>
          <a:bodyPr wrap="square" rtlCol="0">
            <a:spAutoFit/>
          </a:bodyPr>
          <a:lstStyle/>
          <a:p>
            <a:pPr algn="ctr"/>
            <a:r>
              <a:rPr lang="en-US" sz="3600" dirty="0" smtClean="0">
                <a:solidFill>
                  <a:schemeClr val="bg1"/>
                </a:solidFill>
              </a:rPr>
              <a:t>Biblical meditation involves </a:t>
            </a:r>
            <a:endParaRPr lang="en-US" sz="3600" dirty="0" smtClean="0">
              <a:solidFill>
                <a:schemeClr val="bg1"/>
              </a:solidFill>
            </a:endParaRPr>
          </a:p>
          <a:p>
            <a:pPr algn="ctr"/>
            <a:r>
              <a:rPr lang="en-US" sz="3600" dirty="0" smtClean="0">
                <a:solidFill>
                  <a:schemeClr val="bg1"/>
                </a:solidFill>
              </a:rPr>
              <a:t>contemplation</a:t>
            </a:r>
            <a:r>
              <a:rPr lang="en-US" sz="3600" dirty="0" smtClean="0">
                <a:solidFill>
                  <a:schemeClr val="bg1"/>
                </a:solidFill>
              </a:rPr>
              <a:t>, visualization and </a:t>
            </a:r>
            <a:r>
              <a:rPr lang="en-US" sz="3600" dirty="0" smtClean="0">
                <a:solidFill>
                  <a:schemeClr val="bg1"/>
                </a:solidFill>
              </a:rPr>
              <a:t>confession</a:t>
            </a:r>
            <a:endParaRPr lang="en-US" sz="3600" dirty="0" smtClean="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2677656"/>
          </a:xfrm>
          <a:prstGeom prst="rect">
            <a:avLst/>
          </a:prstGeom>
          <a:noFill/>
        </p:spPr>
        <p:txBody>
          <a:bodyPr wrap="square" rtlCol="0">
            <a:spAutoFit/>
          </a:bodyPr>
          <a:lstStyle/>
          <a:p>
            <a:pPr algn="ctr"/>
            <a:r>
              <a:rPr lang="en-US" sz="3600" dirty="0" smtClean="0">
                <a:solidFill>
                  <a:schemeClr val="bg1"/>
                </a:solidFill>
              </a:rPr>
              <a:t>Contemplation – Thinking Within Yourself</a:t>
            </a:r>
          </a:p>
          <a:p>
            <a:endParaRPr lang="en-US" sz="3600" dirty="0" smtClean="0">
              <a:solidFill>
                <a:schemeClr val="bg1"/>
              </a:solidFill>
            </a:endParaRPr>
          </a:p>
          <a:p>
            <a:r>
              <a:rPr lang="en-US" sz="3200" i="1" dirty="0" smtClean="0">
                <a:solidFill>
                  <a:schemeClr val="bg1"/>
                </a:solidFill>
              </a:rPr>
              <a:t>Psalm </a:t>
            </a:r>
            <a:r>
              <a:rPr lang="en-US" sz="3200" i="1" dirty="0" smtClean="0">
                <a:solidFill>
                  <a:schemeClr val="bg1"/>
                </a:solidFill>
              </a:rPr>
              <a:t>143:5</a:t>
            </a:r>
          </a:p>
          <a:p>
            <a:r>
              <a:rPr lang="en-US" sz="3200" i="1" dirty="0" smtClean="0">
                <a:solidFill>
                  <a:schemeClr val="bg1"/>
                </a:solidFill>
              </a:rPr>
              <a:t>I remember the days of old; I meditate on all Your works; I muse on the work of Your hands.</a:t>
            </a:r>
            <a:endParaRPr lang="en-US" sz="3200" i="1" dirty="0" smtClean="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754326"/>
          </a:xfrm>
          <a:prstGeom prst="rect">
            <a:avLst/>
          </a:prstGeom>
          <a:noFill/>
        </p:spPr>
        <p:txBody>
          <a:bodyPr wrap="square" rtlCol="0">
            <a:spAutoFit/>
          </a:bodyPr>
          <a:lstStyle/>
          <a:p>
            <a:pPr algn="ctr"/>
            <a:r>
              <a:rPr lang="en-US" sz="3600" dirty="0" smtClean="0">
                <a:solidFill>
                  <a:schemeClr val="bg1"/>
                </a:solidFill>
              </a:rPr>
              <a:t>God works by His </a:t>
            </a:r>
            <a:r>
              <a:rPr lang="en-US" sz="3600" dirty="0" smtClean="0">
                <a:solidFill>
                  <a:schemeClr val="bg1"/>
                </a:solidFill>
              </a:rPr>
              <a:t>Word</a:t>
            </a:r>
          </a:p>
          <a:p>
            <a:pPr algn="ctr"/>
            <a:endParaRPr lang="en-US" sz="3600" dirty="0" smtClean="0">
              <a:solidFill>
                <a:schemeClr val="bg1"/>
              </a:solidFill>
            </a:endParaRPr>
          </a:p>
          <a:p>
            <a:pPr algn="ctr"/>
            <a:r>
              <a:rPr lang="en-US" sz="3600" dirty="0" smtClean="0">
                <a:solidFill>
                  <a:schemeClr val="bg1"/>
                </a:solidFill>
              </a:rPr>
              <a:t>God's Word carries God's </a:t>
            </a:r>
            <a:r>
              <a:rPr lang="en-US" sz="3600" dirty="0" smtClean="0">
                <a:solidFill>
                  <a:schemeClr val="bg1"/>
                </a:solidFill>
              </a:rPr>
              <a:t>power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Visualization – Seeing With Your “Minds’ Eye”</a:t>
            </a:r>
          </a:p>
          <a:p>
            <a:pPr algn="ct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Genesis 15:1-6)</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Confession – Saying What God Has Said</a:t>
            </a:r>
          </a:p>
          <a:p>
            <a:pPr algn="ct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Joshua 1:8)</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Deuteronomy 30:11-14</a:t>
            </a:r>
          </a:p>
          <a:p>
            <a:r>
              <a:rPr lang="en-US" sz="3200" i="1" dirty="0" smtClean="0">
                <a:solidFill>
                  <a:schemeClr val="bg1"/>
                </a:solidFill>
              </a:rPr>
              <a:t>11 "For this commandment which I command you today is not too mysterious for you, nor is it far off. </a:t>
            </a:r>
          </a:p>
          <a:p>
            <a:r>
              <a:rPr lang="en-US" sz="3200" i="1" dirty="0" smtClean="0">
                <a:solidFill>
                  <a:schemeClr val="bg1"/>
                </a:solidFill>
              </a:rPr>
              <a:t>12 It is not in heaven, that you should say, 'Who will ascend into heaven for us and bring it to us, that we may hear it and do it</a:t>
            </a:r>
            <a:r>
              <a:rPr lang="en-US" sz="3200" i="1" dirty="0" smtClean="0">
                <a:solidFill>
                  <a:schemeClr val="bg1"/>
                </a:solidFill>
              </a:rPr>
              <a:t>?'</a:t>
            </a:r>
            <a:endParaRPr lang="en-US" sz="3200" i="1" dirty="0" smtClean="0">
              <a:solidFill>
                <a:schemeClr val="bg1"/>
              </a:solidFill>
            </a:endParaRP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Deuteronomy 30:11-14</a:t>
            </a:r>
          </a:p>
          <a:p>
            <a:r>
              <a:rPr lang="en-US" sz="3200" i="1" dirty="0" smtClean="0">
                <a:solidFill>
                  <a:schemeClr val="bg1"/>
                </a:solidFill>
              </a:rPr>
              <a:t>13 </a:t>
            </a:r>
            <a:r>
              <a:rPr lang="en-US" sz="3200" i="1" dirty="0" smtClean="0">
                <a:solidFill>
                  <a:schemeClr val="bg1"/>
                </a:solidFill>
              </a:rPr>
              <a:t>Nor is it beyond the sea, that you should say, 'Who will go over the sea for us and bring it to us, that we may hear it and do it?' </a:t>
            </a:r>
          </a:p>
          <a:p>
            <a:r>
              <a:rPr lang="en-US" sz="3200" i="1" dirty="0" smtClean="0">
                <a:solidFill>
                  <a:schemeClr val="bg1"/>
                </a:solidFill>
              </a:rPr>
              <a:t>14 But the word is very near you, </a:t>
            </a:r>
            <a:r>
              <a:rPr lang="en-US" sz="3200" i="1" u="sng" dirty="0" smtClean="0">
                <a:solidFill>
                  <a:schemeClr val="bg1"/>
                </a:solidFill>
              </a:rPr>
              <a:t>in your mouth </a:t>
            </a:r>
            <a:r>
              <a:rPr lang="en-US" sz="3200" i="1" dirty="0" smtClean="0">
                <a:solidFill>
                  <a:schemeClr val="bg1"/>
                </a:solidFill>
              </a:rPr>
              <a:t>and </a:t>
            </a:r>
            <a:r>
              <a:rPr lang="en-US" sz="3200" i="1" u="sng" dirty="0" smtClean="0">
                <a:solidFill>
                  <a:schemeClr val="bg1"/>
                </a:solidFill>
              </a:rPr>
              <a:t>in your heart</a:t>
            </a:r>
            <a:r>
              <a:rPr lang="en-US" sz="3200" i="1" dirty="0" smtClean="0">
                <a:solidFill>
                  <a:schemeClr val="bg1"/>
                </a:solidFill>
              </a:rPr>
              <a:t>, that you may do it.</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Meditation in God’s Word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1754326"/>
          </a:xfrm>
          <a:prstGeom prst="rect">
            <a:avLst/>
          </a:prstGeom>
          <a:noFill/>
        </p:spPr>
        <p:txBody>
          <a:bodyPr wrap="square" rtlCol="0">
            <a:spAutoFit/>
          </a:bodyPr>
          <a:lstStyle/>
          <a:p>
            <a:pPr algn="ctr"/>
            <a:r>
              <a:rPr lang="en-US" sz="3600" dirty="0" smtClean="0">
                <a:solidFill>
                  <a:schemeClr val="bg1"/>
                </a:solidFill>
              </a:rPr>
              <a:t>Sow the seed of God's Word </a:t>
            </a:r>
            <a:endParaRPr lang="en-US" sz="3600" dirty="0" smtClean="0">
              <a:solidFill>
                <a:schemeClr val="bg1"/>
              </a:solidFill>
            </a:endParaRPr>
          </a:p>
          <a:p>
            <a:pPr algn="ctr"/>
            <a:r>
              <a:rPr lang="en-US" sz="3600" dirty="0" smtClean="0">
                <a:solidFill>
                  <a:schemeClr val="bg1"/>
                </a:solidFill>
              </a:rPr>
              <a:t>into </a:t>
            </a:r>
            <a:r>
              <a:rPr lang="en-US" sz="3600" dirty="0" smtClean="0">
                <a:solidFill>
                  <a:schemeClr val="bg1"/>
                </a:solidFill>
              </a:rPr>
              <a:t>your own life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see His Word produce in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1200"/>
            <a:ext cx="9144000" cy="3970318"/>
          </a:xfrm>
          <a:prstGeom prst="rect">
            <a:avLst/>
          </a:prstGeom>
          <a:noFill/>
        </p:spPr>
        <p:txBody>
          <a:bodyPr wrap="square" rtlCol="0">
            <a:spAutoFit/>
          </a:bodyPr>
          <a:lstStyle/>
          <a:p>
            <a:pPr lvl="4"/>
            <a:r>
              <a:rPr lang="en-US" sz="3600" dirty="0" smtClean="0">
                <a:solidFill>
                  <a:schemeClr val="bg1"/>
                </a:solidFill>
              </a:rPr>
              <a:t>#1, The Word sets us free</a:t>
            </a:r>
          </a:p>
          <a:p>
            <a:pPr lvl="4"/>
            <a:r>
              <a:rPr lang="en-US" sz="3600" dirty="0" smtClean="0">
                <a:solidFill>
                  <a:schemeClr val="bg1"/>
                </a:solidFill>
              </a:rPr>
              <a:t>#2, The Word cleans us out</a:t>
            </a:r>
          </a:p>
          <a:p>
            <a:pPr lvl="4"/>
            <a:r>
              <a:rPr lang="en-US" sz="3600" dirty="0" smtClean="0">
                <a:solidFill>
                  <a:schemeClr val="bg1"/>
                </a:solidFill>
              </a:rPr>
              <a:t>#3, The Word heals us</a:t>
            </a:r>
          </a:p>
          <a:p>
            <a:pPr lvl="4"/>
            <a:r>
              <a:rPr lang="en-US" sz="3600" dirty="0" smtClean="0">
                <a:solidFill>
                  <a:schemeClr val="bg1"/>
                </a:solidFill>
              </a:rPr>
              <a:t>#4, The Word renews our mind</a:t>
            </a:r>
          </a:p>
          <a:p>
            <a:pPr lvl="4"/>
            <a:r>
              <a:rPr lang="en-US" sz="3600" dirty="0" smtClean="0">
                <a:solidFill>
                  <a:schemeClr val="bg1"/>
                </a:solidFill>
              </a:rPr>
              <a:t>#5, The Word enlightens </a:t>
            </a:r>
            <a:r>
              <a:rPr lang="en-US" sz="3600" dirty="0" smtClean="0">
                <a:solidFill>
                  <a:schemeClr val="bg1"/>
                </a:solidFill>
              </a:rPr>
              <a:t>us</a:t>
            </a:r>
            <a:endParaRPr lang="en-US" sz="3600" dirty="0" smtClean="0">
              <a:solidFill>
                <a:schemeClr val="bg1"/>
              </a:solidFill>
            </a:endParaRPr>
          </a:p>
          <a:p>
            <a:pPr lvl="4"/>
            <a:r>
              <a:rPr lang="en-US" sz="3600" dirty="0" smtClean="0">
                <a:solidFill>
                  <a:schemeClr val="bg1"/>
                </a:solidFill>
              </a:rPr>
              <a:t>#6, The Word builds faith</a:t>
            </a:r>
          </a:p>
          <a:p>
            <a:pPr lvl="4"/>
            <a:r>
              <a:rPr lang="en-US" sz="3600" dirty="0" smtClean="0">
                <a:solidFill>
                  <a:schemeClr val="bg1"/>
                </a:solidFill>
              </a:rPr>
              <a:t>#7, The Word empowers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200329"/>
          </a:xfrm>
          <a:prstGeom prst="rect">
            <a:avLst/>
          </a:prstGeom>
          <a:noFill/>
        </p:spPr>
        <p:txBody>
          <a:bodyPr wrap="square" rtlCol="0">
            <a:spAutoFit/>
          </a:bodyPr>
          <a:lstStyle/>
          <a:p>
            <a:pPr algn="ctr"/>
            <a:r>
              <a:rPr lang="en-US" sz="3600" dirty="0" smtClean="0">
                <a:solidFill>
                  <a:schemeClr val="bg1"/>
                </a:solidFill>
              </a:rPr>
              <a:t>How do we get God's Word </a:t>
            </a:r>
            <a:endParaRPr lang="en-US" sz="3600" dirty="0" smtClean="0">
              <a:solidFill>
                <a:schemeClr val="bg1"/>
              </a:solidFill>
            </a:endParaRPr>
          </a:p>
          <a:p>
            <a:pPr algn="ctr"/>
            <a:r>
              <a:rPr lang="en-US" sz="3600" dirty="0" smtClean="0">
                <a:solidFill>
                  <a:schemeClr val="bg1"/>
                </a:solidFill>
              </a:rPr>
              <a:t>into </a:t>
            </a:r>
            <a:r>
              <a:rPr lang="en-US" sz="3600" dirty="0" smtClean="0">
                <a:solidFill>
                  <a:schemeClr val="bg1"/>
                </a:solidFill>
              </a:rPr>
              <a:t>our lives so that it can produce in 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754326"/>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rgbClr val="FFFF00"/>
              </a:solidFill>
            </a:endParaRPr>
          </a:p>
          <a:p>
            <a:pPr algn="ctr"/>
            <a:r>
              <a:rPr lang="en-US" sz="3600" dirty="0" smtClean="0">
                <a:solidFill>
                  <a:schemeClr val="bg1"/>
                </a:solidFill>
              </a:rPr>
              <a:t>Mark 4:1-20</a:t>
            </a:r>
          </a:p>
          <a:p>
            <a:pPr algn="ctr"/>
            <a:r>
              <a:rPr lang="en-US" sz="3600" dirty="0" smtClean="0">
                <a:solidFill>
                  <a:schemeClr val="bg1"/>
                </a:solidFill>
              </a:rPr>
              <a:t>Matthew 13:18-23; Luke 8:11-15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754326"/>
          </a:xfrm>
          <a:prstGeom prst="rect">
            <a:avLst/>
          </a:prstGeom>
          <a:noFill/>
        </p:spPr>
        <p:txBody>
          <a:bodyPr wrap="square" rtlCol="0">
            <a:spAutoFit/>
          </a:bodyPr>
          <a:lstStyle/>
          <a:p>
            <a:pPr algn="ctr"/>
            <a:r>
              <a:rPr lang="en-US" sz="3600" dirty="0" smtClean="0">
                <a:solidFill>
                  <a:schemeClr val="bg1"/>
                </a:solidFill>
              </a:rPr>
              <a:t>#</a:t>
            </a:r>
            <a:r>
              <a:rPr lang="en-US" sz="3600" dirty="0" smtClean="0">
                <a:solidFill>
                  <a:schemeClr val="bg1"/>
                </a:solidFill>
              </a:rPr>
              <a:t>1, God’s word is like seed (Mark 4:14). </a:t>
            </a:r>
            <a:endParaRPr lang="en-US" sz="3600" dirty="0" smtClean="0">
              <a:solidFill>
                <a:schemeClr val="bg1"/>
              </a:solidFill>
            </a:endParaRPr>
          </a:p>
          <a:p>
            <a:pPr algn="ctr"/>
            <a:endParaRPr lang="en-US" sz="3600" dirty="0" smtClean="0">
              <a:solidFill>
                <a:schemeClr val="bg1"/>
              </a:solidFill>
            </a:endParaRPr>
          </a:p>
          <a:p>
            <a:pPr algn="ctr"/>
            <a:r>
              <a:rPr lang="en-US" sz="3600" i="1" dirty="0" smtClean="0">
                <a:solidFill>
                  <a:schemeClr val="bg1"/>
                </a:solidFill>
              </a:rPr>
              <a:t>"</a:t>
            </a:r>
            <a:r>
              <a:rPr lang="en-US" sz="3600" i="1" dirty="0" smtClean="0">
                <a:solidFill>
                  <a:schemeClr val="bg1"/>
                </a:solidFill>
              </a:rPr>
              <a:t>The seed is the word of God."</a:t>
            </a:r>
            <a:r>
              <a:rPr lang="en-US" sz="3600" dirty="0" smtClean="0">
                <a:solidFill>
                  <a:schemeClr val="bg1"/>
                </a:solidFill>
              </a:rPr>
              <a:t> (Luke 8:11)</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754326"/>
          </a:xfrm>
          <a:prstGeom prst="rect">
            <a:avLst/>
          </a:prstGeom>
          <a:noFill/>
        </p:spPr>
        <p:txBody>
          <a:bodyPr wrap="square" rtlCol="0">
            <a:spAutoFit/>
          </a:bodyPr>
          <a:lstStyle/>
          <a:p>
            <a:pPr algn="ctr"/>
            <a:r>
              <a:rPr lang="en-US" sz="3600" dirty="0" smtClean="0">
                <a:solidFill>
                  <a:schemeClr val="bg1"/>
                </a:solidFill>
              </a:rPr>
              <a:t>#2, Our heart is the ground </a:t>
            </a:r>
            <a:endParaRPr lang="en-US" sz="3600" dirty="0" smtClean="0">
              <a:solidFill>
                <a:schemeClr val="bg1"/>
              </a:solidFill>
            </a:endParaRPr>
          </a:p>
          <a:p>
            <a:pPr algn="ctr"/>
            <a:r>
              <a:rPr lang="en-US" sz="3600" dirty="0" smtClean="0">
                <a:solidFill>
                  <a:schemeClr val="bg1"/>
                </a:solidFill>
              </a:rPr>
              <a:t>where </a:t>
            </a:r>
            <a:r>
              <a:rPr lang="en-US" sz="3600" dirty="0" smtClean="0">
                <a:solidFill>
                  <a:schemeClr val="bg1"/>
                </a:solidFill>
              </a:rPr>
              <a:t>the seed of God’s word is to be sown (Mark 4:15).</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1200329"/>
          </a:xfrm>
          <a:prstGeom prst="rect">
            <a:avLst/>
          </a:prstGeom>
          <a:noFill/>
        </p:spPr>
        <p:txBody>
          <a:bodyPr wrap="square" rtlCol="0">
            <a:spAutoFit/>
          </a:bodyPr>
          <a:lstStyle/>
          <a:p>
            <a:pPr algn="ctr"/>
            <a:r>
              <a:rPr lang="en-US" sz="3600" dirty="0" smtClean="0">
                <a:solidFill>
                  <a:schemeClr val="bg1"/>
                </a:solidFill>
              </a:rPr>
              <a:t>#3, The seed must be protected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nurtured if it is to produce fruit.</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1754326"/>
          </a:xfrm>
          <a:prstGeom prst="rect">
            <a:avLst/>
          </a:prstGeom>
          <a:noFill/>
        </p:spPr>
        <p:txBody>
          <a:bodyPr wrap="square" rtlCol="0">
            <a:spAutoFit/>
          </a:bodyPr>
          <a:lstStyle/>
          <a:p>
            <a:pPr algn="ctr"/>
            <a:r>
              <a:rPr lang="en-US" sz="3600" dirty="0" smtClean="0">
                <a:solidFill>
                  <a:schemeClr val="bg1"/>
                </a:solidFill>
              </a:rPr>
              <a:t>#4, We must understand the </a:t>
            </a:r>
            <a:r>
              <a:rPr lang="en-US" sz="3600" dirty="0" smtClean="0">
                <a:solidFill>
                  <a:schemeClr val="bg1"/>
                </a:solidFill>
              </a:rPr>
              <a:t>Word </a:t>
            </a:r>
          </a:p>
          <a:p>
            <a:pPr algn="ctr"/>
            <a:r>
              <a:rPr lang="en-US" sz="3600" dirty="0" smtClean="0">
                <a:solidFill>
                  <a:schemeClr val="bg1"/>
                </a:solidFill>
              </a:rPr>
              <a:t>to </a:t>
            </a:r>
            <a:r>
              <a:rPr lang="en-US" sz="3600" dirty="0" smtClean="0">
                <a:solidFill>
                  <a:schemeClr val="bg1"/>
                </a:solidFill>
              </a:rPr>
              <a:t>keep </a:t>
            </a:r>
            <a:r>
              <a:rPr lang="en-US" sz="3600" dirty="0" err="1" smtClean="0">
                <a:solidFill>
                  <a:schemeClr val="bg1"/>
                </a:solidFill>
              </a:rPr>
              <a:t>satan</a:t>
            </a:r>
            <a:r>
              <a:rPr lang="en-US" sz="3600" dirty="0" smtClean="0">
                <a:solidFill>
                  <a:schemeClr val="bg1"/>
                </a:solidFill>
              </a:rPr>
              <a:t> from stealing the Word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Matthew 13:19).</a:t>
            </a:r>
          </a:p>
        </p:txBody>
      </p:sp>
      <p:sp>
        <p:nvSpPr>
          <p:cNvPr id="3" name="TextBox 2"/>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Parable Of The </a:t>
            </a:r>
            <a:r>
              <a:rPr lang="en-US" sz="3600" dirty="0" err="1" smtClean="0">
                <a:solidFill>
                  <a:srgbClr val="FFFF00"/>
                </a:solidFill>
              </a:rPr>
              <a:t>Sower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678</Words>
  <Application>Microsoft Office PowerPoint</Application>
  <PresentationFormat>On-screen Show (4:3)</PresentationFormat>
  <Paragraphs>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37</cp:revision>
  <dcterms:created xsi:type="dcterms:W3CDTF">2006-08-16T00:00:00Z</dcterms:created>
  <dcterms:modified xsi:type="dcterms:W3CDTF">2019-01-25T15:12:28Z</dcterms:modified>
</cp:coreProperties>
</file>