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5170D-3B69-49F4-9800-3E18F8B13E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CEC5D418-4A8F-405D-BB5D-E72FF9481F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685734A-69A7-495F-8B50-1DE39AA59341}"/>
              </a:ext>
            </a:extLst>
          </p:cNvPr>
          <p:cNvSpPr>
            <a:spLocks noGrp="1"/>
          </p:cNvSpPr>
          <p:nvPr>
            <p:ph type="dt" sz="half" idx="10"/>
          </p:nvPr>
        </p:nvSpPr>
        <p:spPr/>
        <p:txBody>
          <a:bodyPr/>
          <a:lstStyle/>
          <a:p>
            <a:fld id="{708FDBC2-4BD8-4114-9A98-EB7A602EF674}" type="datetimeFigureOut">
              <a:rPr lang="en-IN" smtClean="0"/>
              <a:t>17-04-2019</a:t>
            </a:fld>
            <a:endParaRPr lang="en-IN"/>
          </a:p>
        </p:txBody>
      </p:sp>
      <p:sp>
        <p:nvSpPr>
          <p:cNvPr id="5" name="Footer Placeholder 4">
            <a:extLst>
              <a:ext uri="{FF2B5EF4-FFF2-40B4-BE49-F238E27FC236}">
                <a16:creationId xmlns:a16="http://schemas.microsoft.com/office/drawing/2014/main" id="{562A8CC2-6337-4355-8546-13D4F5E5FD5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AAEE3EC-B8DD-4621-BA27-2EC25921C2DE}"/>
              </a:ext>
            </a:extLst>
          </p:cNvPr>
          <p:cNvSpPr>
            <a:spLocks noGrp="1"/>
          </p:cNvSpPr>
          <p:nvPr>
            <p:ph type="sldNum" sz="quarter" idx="12"/>
          </p:nvPr>
        </p:nvSpPr>
        <p:spPr/>
        <p:txBody>
          <a:bodyPr/>
          <a:lstStyle/>
          <a:p>
            <a:fld id="{51D32B82-8EE6-493A-B2A9-266EF2A0FC4B}" type="slidenum">
              <a:rPr lang="en-IN" smtClean="0"/>
              <a:t>‹#›</a:t>
            </a:fld>
            <a:endParaRPr lang="en-IN"/>
          </a:p>
        </p:txBody>
      </p:sp>
    </p:spTree>
    <p:extLst>
      <p:ext uri="{BB962C8B-B14F-4D97-AF65-F5344CB8AC3E}">
        <p14:creationId xmlns:p14="http://schemas.microsoft.com/office/powerpoint/2010/main" val="1799260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2898F-4EF9-45E4-AFBB-5D4622F9FBA2}"/>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483DCA3-0807-421D-A065-5A3C7E5E76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40DFE18-6425-4662-AE22-418F90C75B6D}"/>
              </a:ext>
            </a:extLst>
          </p:cNvPr>
          <p:cNvSpPr>
            <a:spLocks noGrp="1"/>
          </p:cNvSpPr>
          <p:nvPr>
            <p:ph type="dt" sz="half" idx="10"/>
          </p:nvPr>
        </p:nvSpPr>
        <p:spPr/>
        <p:txBody>
          <a:bodyPr/>
          <a:lstStyle/>
          <a:p>
            <a:fld id="{708FDBC2-4BD8-4114-9A98-EB7A602EF674}" type="datetimeFigureOut">
              <a:rPr lang="en-IN" smtClean="0"/>
              <a:t>17-04-2019</a:t>
            </a:fld>
            <a:endParaRPr lang="en-IN"/>
          </a:p>
        </p:txBody>
      </p:sp>
      <p:sp>
        <p:nvSpPr>
          <p:cNvPr id="5" name="Footer Placeholder 4">
            <a:extLst>
              <a:ext uri="{FF2B5EF4-FFF2-40B4-BE49-F238E27FC236}">
                <a16:creationId xmlns:a16="http://schemas.microsoft.com/office/drawing/2014/main" id="{1312B4AE-0D3D-46FC-BF20-85931CF584C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D2CEE3A-6870-4031-A1C9-5D6FFC7F4B60}"/>
              </a:ext>
            </a:extLst>
          </p:cNvPr>
          <p:cNvSpPr>
            <a:spLocks noGrp="1"/>
          </p:cNvSpPr>
          <p:nvPr>
            <p:ph type="sldNum" sz="quarter" idx="12"/>
          </p:nvPr>
        </p:nvSpPr>
        <p:spPr/>
        <p:txBody>
          <a:bodyPr/>
          <a:lstStyle/>
          <a:p>
            <a:fld id="{51D32B82-8EE6-493A-B2A9-266EF2A0FC4B}" type="slidenum">
              <a:rPr lang="en-IN" smtClean="0"/>
              <a:t>‹#›</a:t>
            </a:fld>
            <a:endParaRPr lang="en-IN"/>
          </a:p>
        </p:txBody>
      </p:sp>
    </p:spTree>
    <p:extLst>
      <p:ext uri="{BB962C8B-B14F-4D97-AF65-F5344CB8AC3E}">
        <p14:creationId xmlns:p14="http://schemas.microsoft.com/office/powerpoint/2010/main" val="1792147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9FF5A3-FC40-4EBF-A67B-C5AAEFD209C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F778580-2C92-4C45-9A35-500D3B21D0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A3D4409-E78C-4F25-8637-0C63F3A696CB}"/>
              </a:ext>
            </a:extLst>
          </p:cNvPr>
          <p:cNvSpPr>
            <a:spLocks noGrp="1"/>
          </p:cNvSpPr>
          <p:nvPr>
            <p:ph type="dt" sz="half" idx="10"/>
          </p:nvPr>
        </p:nvSpPr>
        <p:spPr/>
        <p:txBody>
          <a:bodyPr/>
          <a:lstStyle/>
          <a:p>
            <a:fld id="{708FDBC2-4BD8-4114-9A98-EB7A602EF674}" type="datetimeFigureOut">
              <a:rPr lang="en-IN" smtClean="0"/>
              <a:t>17-04-2019</a:t>
            </a:fld>
            <a:endParaRPr lang="en-IN"/>
          </a:p>
        </p:txBody>
      </p:sp>
      <p:sp>
        <p:nvSpPr>
          <p:cNvPr id="5" name="Footer Placeholder 4">
            <a:extLst>
              <a:ext uri="{FF2B5EF4-FFF2-40B4-BE49-F238E27FC236}">
                <a16:creationId xmlns:a16="http://schemas.microsoft.com/office/drawing/2014/main" id="{B0469BCE-8846-4158-BF64-F2EF7E865C7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DF9AA29-01AC-429B-916E-047E176A2321}"/>
              </a:ext>
            </a:extLst>
          </p:cNvPr>
          <p:cNvSpPr>
            <a:spLocks noGrp="1"/>
          </p:cNvSpPr>
          <p:nvPr>
            <p:ph type="sldNum" sz="quarter" idx="12"/>
          </p:nvPr>
        </p:nvSpPr>
        <p:spPr/>
        <p:txBody>
          <a:bodyPr/>
          <a:lstStyle/>
          <a:p>
            <a:fld id="{51D32B82-8EE6-493A-B2A9-266EF2A0FC4B}" type="slidenum">
              <a:rPr lang="en-IN" smtClean="0"/>
              <a:t>‹#›</a:t>
            </a:fld>
            <a:endParaRPr lang="en-IN"/>
          </a:p>
        </p:txBody>
      </p:sp>
    </p:spTree>
    <p:extLst>
      <p:ext uri="{BB962C8B-B14F-4D97-AF65-F5344CB8AC3E}">
        <p14:creationId xmlns:p14="http://schemas.microsoft.com/office/powerpoint/2010/main" val="1583641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80804-C7E7-4BEC-9424-E543D534496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12D3F6C-096C-4962-8CB6-5720BBCAB5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ED3EEEB-81B3-43D6-8917-7ED454D0A1B6}"/>
              </a:ext>
            </a:extLst>
          </p:cNvPr>
          <p:cNvSpPr>
            <a:spLocks noGrp="1"/>
          </p:cNvSpPr>
          <p:nvPr>
            <p:ph type="dt" sz="half" idx="10"/>
          </p:nvPr>
        </p:nvSpPr>
        <p:spPr/>
        <p:txBody>
          <a:bodyPr/>
          <a:lstStyle/>
          <a:p>
            <a:fld id="{708FDBC2-4BD8-4114-9A98-EB7A602EF674}" type="datetimeFigureOut">
              <a:rPr lang="en-IN" smtClean="0"/>
              <a:t>17-04-2019</a:t>
            </a:fld>
            <a:endParaRPr lang="en-IN"/>
          </a:p>
        </p:txBody>
      </p:sp>
      <p:sp>
        <p:nvSpPr>
          <p:cNvPr id="5" name="Footer Placeholder 4">
            <a:extLst>
              <a:ext uri="{FF2B5EF4-FFF2-40B4-BE49-F238E27FC236}">
                <a16:creationId xmlns:a16="http://schemas.microsoft.com/office/drawing/2014/main" id="{FD46CF24-CD27-47D3-8297-4DA9BBF89DF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488FC4B-5655-4D8E-B941-592D05116BEC}"/>
              </a:ext>
            </a:extLst>
          </p:cNvPr>
          <p:cNvSpPr>
            <a:spLocks noGrp="1"/>
          </p:cNvSpPr>
          <p:nvPr>
            <p:ph type="sldNum" sz="quarter" idx="12"/>
          </p:nvPr>
        </p:nvSpPr>
        <p:spPr/>
        <p:txBody>
          <a:bodyPr/>
          <a:lstStyle/>
          <a:p>
            <a:fld id="{51D32B82-8EE6-493A-B2A9-266EF2A0FC4B}" type="slidenum">
              <a:rPr lang="en-IN" smtClean="0"/>
              <a:t>‹#›</a:t>
            </a:fld>
            <a:endParaRPr lang="en-IN"/>
          </a:p>
        </p:txBody>
      </p:sp>
    </p:spTree>
    <p:extLst>
      <p:ext uri="{BB962C8B-B14F-4D97-AF65-F5344CB8AC3E}">
        <p14:creationId xmlns:p14="http://schemas.microsoft.com/office/powerpoint/2010/main" val="3754109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CFCBB-090A-46E7-A4F1-52535DC04C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E44EE33E-8FCE-4659-AE8D-D428033CF8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96A179-84C8-4684-8B52-F08D94D1444D}"/>
              </a:ext>
            </a:extLst>
          </p:cNvPr>
          <p:cNvSpPr>
            <a:spLocks noGrp="1"/>
          </p:cNvSpPr>
          <p:nvPr>
            <p:ph type="dt" sz="half" idx="10"/>
          </p:nvPr>
        </p:nvSpPr>
        <p:spPr/>
        <p:txBody>
          <a:bodyPr/>
          <a:lstStyle/>
          <a:p>
            <a:fld id="{708FDBC2-4BD8-4114-9A98-EB7A602EF674}" type="datetimeFigureOut">
              <a:rPr lang="en-IN" smtClean="0"/>
              <a:t>17-04-2019</a:t>
            </a:fld>
            <a:endParaRPr lang="en-IN"/>
          </a:p>
        </p:txBody>
      </p:sp>
      <p:sp>
        <p:nvSpPr>
          <p:cNvPr id="5" name="Footer Placeholder 4">
            <a:extLst>
              <a:ext uri="{FF2B5EF4-FFF2-40B4-BE49-F238E27FC236}">
                <a16:creationId xmlns:a16="http://schemas.microsoft.com/office/drawing/2014/main" id="{544FE929-A8D2-4A7F-AEEF-2F0E7ED95F8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2F080F0-4813-46FF-A852-9547937198DF}"/>
              </a:ext>
            </a:extLst>
          </p:cNvPr>
          <p:cNvSpPr>
            <a:spLocks noGrp="1"/>
          </p:cNvSpPr>
          <p:nvPr>
            <p:ph type="sldNum" sz="quarter" idx="12"/>
          </p:nvPr>
        </p:nvSpPr>
        <p:spPr/>
        <p:txBody>
          <a:bodyPr/>
          <a:lstStyle/>
          <a:p>
            <a:fld id="{51D32B82-8EE6-493A-B2A9-266EF2A0FC4B}" type="slidenum">
              <a:rPr lang="en-IN" smtClean="0"/>
              <a:t>‹#›</a:t>
            </a:fld>
            <a:endParaRPr lang="en-IN"/>
          </a:p>
        </p:txBody>
      </p:sp>
    </p:spTree>
    <p:extLst>
      <p:ext uri="{BB962C8B-B14F-4D97-AF65-F5344CB8AC3E}">
        <p14:creationId xmlns:p14="http://schemas.microsoft.com/office/powerpoint/2010/main" val="1345277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C7B27-53D5-4B67-AC3A-98B8BBA4C73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24606B4-C34A-4339-82A2-3DBC800CB5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CF29E47-3845-4601-80D7-1CC9FBD4D7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04F9E8C3-F477-40C7-B814-257E73EBE92C}"/>
              </a:ext>
            </a:extLst>
          </p:cNvPr>
          <p:cNvSpPr>
            <a:spLocks noGrp="1"/>
          </p:cNvSpPr>
          <p:nvPr>
            <p:ph type="dt" sz="half" idx="10"/>
          </p:nvPr>
        </p:nvSpPr>
        <p:spPr/>
        <p:txBody>
          <a:bodyPr/>
          <a:lstStyle/>
          <a:p>
            <a:fld id="{708FDBC2-4BD8-4114-9A98-EB7A602EF674}" type="datetimeFigureOut">
              <a:rPr lang="en-IN" smtClean="0"/>
              <a:t>17-04-2019</a:t>
            </a:fld>
            <a:endParaRPr lang="en-IN"/>
          </a:p>
        </p:txBody>
      </p:sp>
      <p:sp>
        <p:nvSpPr>
          <p:cNvPr id="6" name="Footer Placeholder 5">
            <a:extLst>
              <a:ext uri="{FF2B5EF4-FFF2-40B4-BE49-F238E27FC236}">
                <a16:creationId xmlns:a16="http://schemas.microsoft.com/office/drawing/2014/main" id="{492A785D-E539-497F-A317-2C6036565BB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E71F8BC-449E-4995-9A8D-03CBF2408008}"/>
              </a:ext>
            </a:extLst>
          </p:cNvPr>
          <p:cNvSpPr>
            <a:spLocks noGrp="1"/>
          </p:cNvSpPr>
          <p:nvPr>
            <p:ph type="sldNum" sz="quarter" idx="12"/>
          </p:nvPr>
        </p:nvSpPr>
        <p:spPr/>
        <p:txBody>
          <a:bodyPr/>
          <a:lstStyle/>
          <a:p>
            <a:fld id="{51D32B82-8EE6-493A-B2A9-266EF2A0FC4B}" type="slidenum">
              <a:rPr lang="en-IN" smtClean="0"/>
              <a:t>‹#›</a:t>
            </a:fld>
            <a:endParaRPr lang="en-IN"/>
          </a:p>
        </p:txBody>
      </p:sp>
    </p:spTree>
    <p:extLst>
      <p:ext uri="{BB962C8B-B14F-4D97-AF65-F5344CB8AC3E}">
        <p14:creationId xmlns:p14="http://schemas.microsoft.com/office/powerpoint/2010/main" val="1431621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188F8-A463-4984-9C8A-239D2BC2D56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BEE9AD8-BBF3-4B4A-96BF-F7C0377102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D053E7-D2CD-4D02-BE24-593DAEE3C3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540E547-BF9F-457A-B632-051C36EFEE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5A000F-4C95-4981-B4FB-10CEBA95B3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0A01E17-F500-48B5-9330-2BE804410571}"/>
              </a:ext>
            </a:extLst>
          </p:cNvPr>
          <p:cNvSpPr>
            <a:spLocks noGrp="1"/>
          </p:cNvSpPr>
          <p:nvPr>
            <p:ph type="dt" sz="half" idx="10"/>
          </p:nvPr>
        </p:nvSpPr>
        <p:spPr/>
        <p:txBody>
          <a:bodyPr/>
          <a:lstStyle/>
          <a:p>
            <a:fld id="{708FDBC2-4BD8-4114-9A98-EB7A602EF674}" type="datetimeFigureOut">
              <a:rPr lang="en-IN" smtClean="0"/>
              <a:t>17-04-2019</a:t>
            </a:fld>
            <a:endParaRPr lang="en-IN"/>
          </a:p>
        </p:txBody>
      </p:sp>
      <p:sp>
        <p:nvSpPr>
          <p:cNvPr id="8" name="Footer Placeholder 7">
            <a:extLst>
              <a:ext uri="{FF2B5EF4-FFF2-40B4-BE49-F238E27FC236}">
                <a16:creationId xmlns:a16="http://schemas.microsoft.com/office/drawing/2014/main" id="{BE6A4117-E850-4A9B-BDC8-0110E6BDF20C}"/>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9842BD77-B397-4B49-8513-4C7864B9F9DF}"/>
              </a:ext>
            </a:extLst>
          </p:cNvPr>
          <p:cNvSpPr>
            <a:spLocks noGrp="1"/>
          </p:cNvSpPr>
          <p:nvPr>
            <p:ph type="sldNum" sz="quarter" idx="12"/>
          </p:nvPr>
        </p:nvSpPr>
        <p:spPr/>
        <p:txBody>
          <a:bodyPr/>
          <a:lstStyle/>
          <a:p>
            <a:fld id="{51D32B82-8EE6-493A-B2A9-266EF2A0FC4B}" type="slidenum">
              <a:rPr lang="en-IN" smtClean="0"/>
              <a:t>‹#›</a:t>
            </a:fld>
            <a:endParaRPr lang="en-IN"/>
          </a:p>
        </p:txBody>
      </p:sp>
    </p:spTree>
    <p:extLst>
      <p:ext uri="{BB962C8B-B14F-4D97-AF65-F5344CB8AC3E}">
        <p14:creationId xmlns:p14="http://schemas.microsoft.com/office/powerpoint/2010/main" val="3201302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45C0F-F173-448D-AC6E-462302804C3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5E8CC29A-4C82-483E-9127-DBAF03CC891D}"/>
              </a:ext>
            </a:extLst>
          </p:cNvPr>
          <p:cNvSpPr>
            <a:spLocks noGrp="1"/>
          </p:cNvSpPr>
          <p:nvPr>
            <p:ph type="dt" sz="half" idx="10"/>
          </p:nvPr>
        </p:nvSpPr>
        <p:spPr/>
        <p:txBody>
          <a:bodyPr/>
          <a:lstStyle/>
          <a:p>
            <a:fld id="{708FDBC2-4BD8-4114-9A98-EB7A602EF674}" type="datetimeFigureOut">
              <a:rPr lang="en-IN" smtClean="0"/>
              <a:t>17-04-2019</a:t>
            </a:fld>
            <a:endParaRPr lang="en-IN"/>
          </a:p>
        </p:txBody>
      </p:sp>
      <p:sp>
        <p:nvSpPr>
          <p:cNvPr id="4" name="Footer Placeholder 3">
            <a:extLst>
              <a:ext uri="{FF2B5EF4-FFF2-40B4-BE49-F238E27FC236}">
                <a16:creationId xmlns:a16="http://schemas.microsoft.com/office/drawing/2014/main" id="{80DEC7DA-BB83-4616-9173-70B663B7C18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26730D65-9397-45BF-A44A-EA43B87C6950}"/>
              </a:ext>
            </a:extLst>
          </p:cNvPr>
          <p:cNvSpPr>
            <a:spLocks noGrp="1"/>
          </p:cNvSpPr>
          <p:nvPr>
            <p:ph type="sldNum" sz="quarter" idx="12"/>
          </p:nvPr>
        </p:nvSpPr>
        <p:spPr/>
        <p:txBody>
          <a:bodyPr/>
          <a:lstStyle/>
          <a:p>
            <a:fld id="{51D32B82-8EE6-493A-B2A9-266EF2A0FC4B}" type="slidenum">
              <a:rPr lang="en-IN" smtClean="0"/>
              <a:t>‹#›</a:t>
            </a:fld>
            <a:endParaRPr lang="en-IN"/>
          </a:p>
        </p:txBody>
      </p:sp>
    </p:spTree>
    <p:extLst>
      <p:ext uri="{BB962C8B-B14F-4D97-AF65-F5344CB8AC3E}">
        <p14:creationId xmlns:p14="http://schemas.microsoft.com/office/powerpoint/2010/main" val="1071193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CC8371-DD2A-4E13-BE2C-916B6EE2205B}"/>
              </a:ext>
            </a:extLst>
          </p:cNvPr>
          <p:cNvSpPr>
            <a:spLocks noGrp="1"/>
          </p:cNvSpPr>
          <p:nvPr>
            <p:ph type="dt" sz="half" idx="10"/>
          </p:nvPr>
        </p:nvSpPr>
        <p:spPr/>
        <p:txBody>
          <a:bodyPr/>
          <a:lstStyle/>
          <a:p>
            <a:fld id="{708FDBC2-4BD8-4114-9A98-EB7A602EF674}" type="datetimeFigureOut">
              <a:rPr lang="en-IN" smtClean="0"/>
              <a:t>17-04-2019</a:t>
            </a:fld>
            <a:endParaRPr lang="en-IN"/>
          </a:p>
        </p:txBody>
      </p:sp>
      <p:sp>
        <p:nvSpPr>
          <p:cNvPr id="3" name="Footer Placeholder 2">
            <a:extLst>
              <a:ext uri="{FF2B5EF4-FFF2-40B4-BE49-F238E27FC236}">
                <a16:creationId xmlns:a16="http://schemas.microsoft.com/office/drawing/2014/main" id="{8919C113-BFD1-4E64-BFE0-3C3E761EF1D1}"/>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4FB3618-B6D2-4B95-9549-9DA9C5FC43F9}"/>
              </a:ext>
            </a:extLst>
          </p:cNvPr>
          <p:cNvSpPr>
            <a:spLocks noGrp="1"/>
          </p:cNvSpPr>
          <p:nvPr>
            <p:ph type="sldNum" sz="quarter" idx="12"/>
          </p:nvPr>
        </p:nvSpPr>
        <p:spPr/>
        <p:txBody>
          <a:bodyPr/>
          <a:lstStyle/>
          <a:p>
            <a:fld id="{51D32B82-8EE6-493A-B2A9-266EF2A0FC4B}" type="slidenum">
              <a:rPr lang="en-IN" smtClean="0"/>
              <a:t>‹#›</a:t>
            </a:fld>
            <a:endParaRPr lang="en-IN"/>
          </a:p>
        </p:txBody>
      </p:sp>
    </p:spTree>
    <p:extLst>
      <p:ext uri="{BB962C8B-B14F-4D97-AF65-F5344CB8AC3E}">
        <p14:creationId xmlns:p14="http://schemas.microsoft.com/office/powerpoint/2010/main" val="985450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E7DAA-1D6F-4747-A736-E4E7B9D091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660F4C3-8F71-4B89-8FFA-FB757ED671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EB81A5C-138F-4833-868A-EDCB3607EA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9437D7-802A-4B24-94CD-678936CA3FC0}"/>
              </a:ext>
            </a:extLst>
          </p:cNvPr>
          <p:cNvSpPr>
            <a:spLocks noGrp="1"/>
          </p:cNvSpPr>
          <p:nvPr>
            <p:ph type="dt" sz="half" idx="10"/>
          </p:nvPr>
        </p:nvSpPr>
        <p:spPr/>
        <p:txBody>
          <a:bodyPr/>
          <a:lstStyle/>
          <a:p>
            <a:fld id="{708FDBC2-4BD8-4114-9A98-EB7A602EF674}" type="datetimeFigureOut">
              <a:rPr lang="en-IN" smtClean="0"/>
              <a:t>17-04-2019</a:t>
            </a:fld>
            <a:endParaRPr lang="en-IN"/>
          </a:p>
        </p:txBody>
      </p:sp>
      <p:sp>
        <p:nvSpPr>
          <p:cNvPr id="6" name="Footer Placeholder 5">
            <a:extLst>
              <a:ext uri="{FF2B5EF4-FFF2-40B4-BE49-F238E27FC236}">
                <a16:creationId xmlns:a16="http://schemas.microsoft.com/office/drawing/2014/main" id="{472A5FF9-B3EA-4A70-BCD2-66A94CD7469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2BC896B-F246-4EBF-92DA-7C229177247B}"/>
              </a:ext>
            </a:extLst>
          </p:cNvPr>
          <p:cNvSpPr>
            <a:spLocks noGrp="1"/>
          </p:cNvSpPr>
          <p:nvPr>
            <p:ph type="sldNum" sz="quarter" idx="12"/>
          </p:nvPr>
        </p:nvSpPr>
        <p:spPr/>
        <p:txBody>
          <a:bodyPr/>
          <a:lstStyle/>
          <a:p>
            <a:fld id="{51D32B82-8EE6-493A-B2A9-266EF2A0FC4B}" type="slidenum">
              <a:rPr lang="en-IN" smtClean="0"/>
              <a:t>‹#›</a:t>
            </a:fld>
            <a:endParaRPr lang="en-IN"/>
          </a:p>
        </p:txBody>
      </p:sp>
    </p:spTree>
    <p:extLst>
      <p:ext uri="{BB962C8B-B14F-4D97-AF65-F5344CB8AC3E}">
        <p14:creationId xmlns:p14="http://schemas.microsoft.com/office/powerpoint/2010/main" val="2851736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B9640-3437-4376-AFA1-1ADD1EA2F3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F5C3FAA7-296C-476E-9148-BB4FE0AB6A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2B636CB-5AED-4E9B-9665-DA31DB0517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EDB96C-62E6-4BB3-A011-2C96FC1F56DC}"/>
              </a:ext>
            </a:extLst>
          </p:cNvPr>
          <p:cNvSpPr>
            <a:spLocks noGrp="1"/>
          </p:cNvSpPr>
          <p:nvPr>
            <p:ph type="dt" sz="half" idx="10"/>
          </p:nvPr>
        </p:nvSpPr>
        <p:spPr/>
        <p:txBody>
          <a:bodyPr/>
          <a:lstStyle/>
          <a:p>
            <a:fld id="{708FDBC2-4BD8-4114-9A98-EB7A602EF674}" type="datetimeFigureOut">
              <a:rPr lang="en-IN" smtClean="0"/>
              <a:t>17-04-2019</a:t>
            </a:fld>
            <a:endParaRPr lang="en-IN"/>
          </a:p>
        </p:txBody>
      </p:sp>
      <p:sp>
        <p:nvSpPr>
          <p:cNvPr id="6" name="Footer Placeholder 5">
            <a:extLst>
              <a:ext uri="{FF2B5EF4-FFF2-40B4-BE49-F238E27FC236}">
                <a16:creationId xmlns:a16="http://schemas.microsoft.com/office/drawing/2014/main" id="{EFD59882-C33C-4606-BEC1-6F5176806F0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0C4F008-F295-4211-B9D7-734664562322}"/>
              </a:ext>
            </a:extLst>
          </p:cNvPr>
          <p:cNvSpPr>
            <a:spLocks noGrp="1"/>
          </p:cNvSpPr>
          <p:nvPr>
            <p:ph type="sldNum" sz="quarter" idx="12"/>
          </p:nvPr>
        </p:nvSpPr>
        <p:spPr/>
        <p:txBody>
          <a:bodyPr/>
          <a:lstStyle/>
          <a:p>
            <a:fld id="{51D32B82-8EE6-493A-B2A9-266EF2A0FC4B}" type="slidenum">
              <a:rPr lang="en-IN" smtClean="0"/>
              <a:t>‹#›</a:t>
            </a:fld>
            <a:endParaRPr lang="en-IN"/>
          </a:p>
        </p:txBody>
      </p:sp>
    </p:spTree>
    <p:extLst>
      <p:ext uri="{BB962C8B-B14F-4D97-AF65-F5344CB8AC3E}">
        <p14:creationId xmlns:p14="http://schemas.microsoft.com/office/powerpoint/2010/main" val="2280743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07746B-B2C5-4140-9B73-F6DB35AA20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775387D-087D-4358-80F4-E5D566290A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5413DE0-B4AD-435D-9088-032CD996C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FDBC2-4BD8-4114-9A98-EB7A602EF674}" type="datetimeFigureOut">
              <a:rPr lang="en-IN" smtClean="0"/>
              <a:t>17-04-2019</a:t>
            </a:fld>
            <a:endParaRPr lang="en-IN"/>
          </a:p>
        </p:txBody>
      </p:sp>
      <p:sp>
        <p:nvSpPr>
          <p:cNvPr id="5" name="Footer Placeholder 4">
            <a:extLst>
              <a:ext uri="{FF2B5EF4-FFF2-40B4-BE49-F238E27FC236}">
                <a16:creationId xmlns:a16="http://schemas.microsoft.com/office/drawing/2014/main" id="{D005FEBE-ADDC-42F1-8CF2-9F83994451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DBCE8106-81C6-4A52-AB46-997EEF9835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D32B82-8EE6-493A-B2A9-266EF2A0FC4B}" type="slidenum">
              <a:rPr lang="en-IN" smtClean="0"/>
              <a:t>‹#›</a:t>
            </a:fld>
            <a:endParaRPr lang="en-IN"/>
          </a:p>
        </p:txBody>
      </p:sp>
    </p:spTree>
    <p:extLst>
      <p:ext uri="{BB962C8B-B14F-4D97-AF65-F5344CB8AC3E}">
        <p14:creationId xmlns:p14="http://schemas.microsoft.com/office/powerpoint/2010/main" val="1602406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04A943D-94EB-47EB-91DD-5EA33B6599E8}"/>
              </a:ext>
            </a:extLst>
          </p:cNvPr>
          <p:cNvSpPr>
            <a:spLocks noGrp="1"/>
          </p:cNvSpPr>
          <p:nvPr>
            <p:ph type="title"/>
          </p:nvPr>
        </p:nvSpPr>
        <p:spPr/>
        <p:txBody>
          <a:bodyPr/>
          <a:lstStyle/>
          <a:p>
            <a:pPr algn="ctr"/>
            <a:r>
              <a:rPr lang="en-IN" dirty="0">
                <a:solidFill>
                  <a:srgbClr val="C00000"/>
                </a:solidFill>
              </a:rPr>
              <a:t>Cross, Repentance and Blessing </a:t>
            </a:r>
          </a:p>
        </p:txBody>
      </p:sp>
      <p:sp>
        <p:nvSpPr>
          <p:cNvPr id="5" name="Content Placeholder 4">
            <a:extLst>
              <a:ext uri="{FF2B5EF4-FFF2-40B4-BE49-F238E27FC236}">
                <a16:creationId xmlns:a16="http://schemas.microsoft.com/office/drawing/2014/main" id="{7B67EF7C-375F-44D2-8BB3-D44BBBB4F949}"/>
              </a:ext>
            </a:extLst>
          </p:cNvPr>
          <p:cNvSpPr>
            <a:spLocks noGrp="1"/>
          </p:cNvSpPr>
          <p:nvPr>
            <p:ph idx="1"/>
          </p:nvPr>
        </p:nvSpPr>
        <p:spPr/>
        <p:txBody>
          <a:bodyPr/>
          <a:lstStyle/>
          <a:p>
            <a:pPr marL="0" indent="0">
              <a:buNone/>
            </a:pPr>
            <a:r>
              <a:rPr lang="en-US" dirty="0">
                <a:solidFill>
                  <a:srgbClr val="002060"/>
                </a:solidFill>
              </a:rPr>
              <a:t>1.	Testimony of 13-year old Jewish boy</a:t>
            </a:r>
          </a:p>
          <a:p>
            <a:pPr marL="0" indent="0">
              <a:buNone/>
            </a:pPr>
            <a:r>
              <a:rPr lang="en-US" dirty="0">
                <a:solidFill>
                  <a:srgbClr val="002060"/>
                </a:solidFill>
              </a:rPr>
              <a:t>2.	Meaning of Repentance</a:t>
            </a:r>
          </a:p>
          <a:p>
            <a:pPr marL="0" indent="0">
              <a:buNone/>
            </a:pPr>
            <a:r>
              <a:rPr lang="en-US" dirty="0">
                <a:solidFill>
                  <a:srgbClr val="002060"/>
                </a:solidFill>
              </a:rPr>
              <a:t>3.	The Case of Three Cities (Matt 11:20-24)</a:t>
            </a:r>
          </a:p>
          <a:p>
            <a:pPr marL="0" indent="0">
              <a:buNone/>
            </a:pPr>
            <a:r>
              <a:rPr lang="en-US" dirty="0">
                <a:solidFill>
                  <a:srgbClr val="002060"/>
                </a:solidFill>
              </a:rPr>
              <a:t>4.	Jesus reveals the Father’s Heart (Matt 11:25-30)</a:t>
            </a:r>
          </a:p>
          <a:p>
            <a:pPr marL="0" indent="0">
              <a:buNone/>
            </a:pPr>
            <a:r>
              <a:rPr lang="en-US" dirty="0">
                <a:solidFill>
                  <a:srgbClr val="002060"/>
                </a:solidFill>
              </a:rPr>
              <a:t>5.	The Three Cities were stuck in their old perception</a:t>
            </a:r>
          </a:p>
          <a:p>
            <a:pPr marL="0" indent="0">
              <a:buNone/>
            </a:pPr>
            <a:r>
              <a:rPr lang="en-US" dirty="0">
                <a:solidFill>
                  <a:srgbClr val="002060"/>
                </a:solidFill>
              </a:rPr>
              <a:t>6.	Cross displays the Father’s Heart and releases His Blessing</a:t>
            </a:r>
          </a:p>
          <a:p>
            <a:pPr marL="0" indent="0">
              <a:buNone/>
            </a:pPr>
            <a:r>
              <a:rPr lang="en-US" dirty="0">
                <a:solidFill>
                  <a:srgbClr val="002060"/>
                </a:solidFill>
              </a:rPr>
              <a:t>7.	As the Father sent Me, I send you (John 20:21)</a:t>
            </a:r>
          </a:p>
          <a:p>
            <a:pPr marL="0" indent="0">
              <a:buNone/>
            </a:pPr>
            <a:endParaRPr lang="en-IN" dirty="0"/>
          </a:p>
        </p:txBody>
      </p:sp>
    </p:spTree>
    <p:extLst>
      <p:ext uri="{BB962C8B-B14F-4D97-AF65-F5344CB8AC3E}">
        <p14:creationId xmlns:p14="http://schemas.microsoft.com/office/powerpoint/2010/main" val="3606984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16B68-22E8-47CD-9728-FBCE521301B1}"/>
              </a:ext>
            </a:extLst>
          </p:cNvPr>
          <p:cNvSpPr>
            <a:spLocks noGrp="1"/>
          </p:cNvSpPr>
          <p:nvPr>
            <p:ph type="title"/>
          </p:nvPr>
        </p:nvSpPr>
        <p:spPr>
          <a:xfrm>
            <a:off x="838200" y="365125"/>
            <a:ext cx="10515600" cy="1460500"/>
          </a:xfrm>
        </p:spPr>
        <p:txBody>
          <a:bodyPr>
            <a:normAutofit fontScale="90000"/>
          </a:bodyPr>
          <a:lstStyle/>
          <a:p>
            <a:pPr algn="ctr"/>
            <a:br>
              <a:rPr lang="en-IN" sz="4000" b="1" dirty="0">
                <a:solidFill>
                  <a:srgbClr val="002060"/>
                </a:solidFill>
              </a:rPr>
            </a:br>
            <a:r>
              <a:rPr lang="en-IN" sz="4000" dirty="0">
                <a:solidFill>
                  <a:srgbClr val="002060"/>
                </a:solidFill>
              </a:rPr>
              <a:t>7. As the Father has sent me, I am sending you</a:t>
            </a:r>
            <a:br>
              <a:rPr lang="en-IN" sz="4000" dirty="0">
                <a:solidFill>
                  <a:srgbClr val="002060"/>
                </a:solidFill>
              </a:rPr>
            </a:br>
            <a:r>
              <a:rPr lang="en-IN" sz="4000" dirty="0">
                <a:solidFill>
                  <a:srgbClr val="002060"/>
                </a:solidFill>
              </a:rPr>
              <a:t>(John 20:21) </a:t>
            </a:r>
            <a:br>
              <a:rPr lang="en-IN" sz="4000" dirty="0">
                <a:solidFill>
                  <a:srgbClr val="002060"/>
                </a:solidFill>
              </a:rPr>
            </a:br>
            <a:endParaRPr lang="en-IN" sz="4000" dirty="0">
              <a:solidFill>
                <a:srgbClr val="002060"/>
              </a:solidFill>
            </a:endParaRPr>
          </a:p>
        </p:txBody>
      </p:sp>
      <p:sp>
        <p:nvSpPr>
          <p:cNvPr id="3" name="Content Placeholder 2">
            <a:extLst>
              <a:ext uri="{FF2B5EF4-FFF2-40B4-BE49-F238E27FC236}">
                <a16:creationId xmlns:a16="http://schemas.microsoft.com/office/drawing/2014/main" id="{DF06972D-B1DA-4E3D-9A3A-F07B4F20ED4D}"/>
              </a:ext>
            </a:extLst>
          </p:cNvPr>
          <p:cNvSpPr>
            <a:spLocks noGrp="1"/>
          </p:cNvSpPr>
          <p:nvPr>
            <p:ph idx="1"/>
          </p:nvPr>
        </p:nvSpPr>
        <p:spPr>
          <a:xfrm>
            <a:off x="838200" y="1825625"/>
            <a:ext cx="10515600" cy="4045088"/>
          </a:xfrm>
        </p:spPr>
        <p:txBody>
          <a:bodyPr>
            <a:normAutofit fontScale="25000" lnSpcReduction="20000"/>
          </a:bodyPr>
          <a:lstStyle/>
          <a:p>
            <a:pPr marL="0" indent="0" algn="just">
              <a:buNone/>
            </a:pPr>
            <a:r>
              <a:rPr lang="en-US" sz="10000" i="1" dirty="0"/>
              <a:t>John 20:21 Again Jesus said, "Peace be with you! As the Father has sent me, I am sending you."</a:t>
            </a:r>
          </a:p>
          <a:p>
            <a:pPr marL="0" indent="0" algn="just">
              <a:buNone/>
            </a:pPr>
            <a:r>
              <a:rPr lang="en-US" sz="10000" i="1" dirty="0"/>
              <a:t>Luke 10:16 "He who listens to you listens to me; he who rejects you rejects me; but he who rejects me rejects him who sent me." </a:t>
            </a:r>
          </a:p>
          <a:p>
            <a:pPr marL="0" indent="0" algn="just">
              <a:buNone/>
            </a:pPr>
            <a:r>
              <a:rPr lang="en-US" sz="10000" dirty="0">
                <a:solidFill>
                  <a:srgbClr val="002060"/>
                </a:solidFill>
              </a:rPr>
              <a:t>Therefore:</a:t>
            </a:r>
          </a:p>
          <a:p>
            <a:pPr algn="just"/>
            <a:r>
              <a:rPr lang="en-US" sz="10000" dirty="0">
                <a:solidFill>
                  <a:srgbClr val="002060"/>
                </a:solidFill>
              </a:rPr>
              <a:t>Be a presenter of the Father Heart of God wherever you are.</a:t>
            </a:r>
          </a:p>
          <a:p>
            <a:pPr algn="just"/>
            <a:r>
              <a:rPr lang="en-US" sz="10000" dirty="0">
                <a:solidFill>
                  <a:srgbClr val="002060"/>
                </a:solidFill>
              </a:rPr>
              <a:t>Trouble &amp; troublesome people are sent by God to encourage you to operate from your spirit instead of your soul.</a:t>
            </a:r>
          </a:p>
          <a:p>
            <a:pPr algn="just"/>
            <a:r>
              <a:rPr lang="en-US" sz="10000" dirty="0">
                <a:solidFill>
                  <a:srgbClr val="002060"/>
                </a:solidFill>
              </a:rPr>
              <a:t>When you see the Cross on the city skyline then remember that the Cross is </a:t>
            </a:r>
            <a:r>
              <a:rPr lang="en-US" sz="10000" dirty="0">
                <a:solidFill>
                  <a:srgbClr val="FF0000"/>
                </a:solidFill>
              </a:rPr>
              <a:t>more than enough </a:t>
            </a:r>
            <a:r>
              <a:rPr lang="en-US" sz="10000" dirty="0">
                <a:solidFill>
                  <a:srgbClr val="002060"/>
                </a:solidFill>
              </a:rPr>
              <a:t>to overcome the sin and meet the needs of the people in the city</a:t>
            </a:r>
          </a:p>
          <a:p>
            <a:pPr algn="just"/>
            <a:endParaRPr lang="en-US" dirty="0"/>
          </a:p>
          <a:p>
            <a:pPr marL="0" indent="0" algn="just">
              <a:buNone/>
            </a:pPr>
            <a:r>
              <a:rPr lang="en-US" dirty="0"/>
              <a:t> </a:t>
            </a:r>
          </a:p>
          <a:p>
            <a:pPr marL="0" indent="0">
              <a:buNone/>
            </a:pPr>
            <a:endParaRPr lang="en-IN" dirty="0"/>
          </a:p>
        </p:txBody>
      </p:sp>
    </p:spTree>
    <p:extLst>
      <p:ext uri="{BB962C8B-B14F-4D97-AF65-F5344CB8AC3E}">
        <p14:creationId xmlns:p14="http://schemas.microsoft.com/office/powerpoint/2010/main" val="613759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DE753-C339-4661-ACB7-8AEE3011879C}"/>
              </a:ext>
            </a:extLst>
          </p:cNvPr>
          <p:cNvSpPr>
            <a:spLocks noGrp="1"/>
          </p:cNvSpPr>
          <p:nvPr>
            <p:ph type="title"/>
          </p:nvPr>
        </p:nvSpPr>
        <p:spPr/>
        <p:txBody>
          <a:bodyPr/>
          <a:lstStyle/>
          <a:p>
            <a:pPr algn="ctr"/>
            <a:r>
              <a:rPr lang="en-US" dirty="0">
                <a:solidFill>
                  <a:srgbClr val="002060"/>
                </a:solidFill>
              </a:rPr>
              <a:t>1.	Testimony of a 13-year old Jewish boy </a:t>
            </a:r>
            <a:endParaRPr lang="en-IN" dirty="0">
              <a:solidFill>
                <a:srgbClr val="002060"/>
              </a:solidFill>
            </a:endParaRPr>
          </a:p>
        </p:txBody>
      </p:sp>
      <p:sp>
        <p:nvSpPr>
          <p:cNvPr id="3" name="Content Placeholder 2">
            <a:extLst>
              <a:ext uri="{FF2B5EF4-FFF2-40B4-BE49-F238E27FC236}">
                <a16:creationId xmlns:a16="http://schemas.microsoft.com/office/drawing/2014/main" id="{D8326E5B-A393-4AB2-8F5C-4A02EEE22D0A}"/>
              </a:ext>
            </a:extLst>
          </p:cNvPr>
          <p:cNvSpPr>
            <a:spLocks noGrp="1"/>
          </p:cNvSpPr>
          <p:nvPr>
            <p:ph idx="1"/>
          </p:nvPr>
        </p:nvSpPr>
        <p:spPr/>
        <p:txBody>
          <a:bodyPr/>
          <a:lstStyle/>
          <a:p>
            <a:pPr marL="0" indent="0" algn="ctr">
              <a:buNone/>
            </a:pPr>
            <a:r>
              <a:rPr lang="en-US" dirty="0"/>
              <a:t>“</a:t>
            </a:r>
            <a:r>
              <a:rPr lang="en-US" sz="3200" dirty="0"/>
              <a:t>Jesus, I know you died for me but I don’t give a damn”.</a:t>
            </a:r>
            <a:endParaRPr lang="en-IN" dirty="0"/>
          </a:p>
        </p:txBody>
      </p:sp>
    </p:spTree>
    <p:extLst>
      <p:ext uri="{BB962C8B-B14F-4D97-AF65-F5344CB8AC3E}">
        <p14:creationId xmlns:p14="http://schemas.microsoft.com/office/powerpoint/2010/main" val="1493914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A897F-6B80-4EFB-9938-FAEAA1D08251}"/>
              </a:ext>
            </a:extLst>
          </p:cNvPr>
          <p:cNvSpPr>
            <a:spLocks noGrp="1"/>
          </p:cNvSpPr>
          <p:nvPr>
            <p:ph type="title"/>
          </p:nvPr>
        </p:nvSpPr>
        <p:spPr/>
        <p:txBody>
          <a:bodyPr>
            <a:normAutofit fontScale="90000"/>
          </a:bodyPr>
          <a:lstStyle/>
          <a:p>
            <a:pPr algn="ctr"/>
            <a:br>
              <a:rPr lang="en-IN" dirty="0">
                <a:solidFill>
                  <a:srgbClr val="002060"/>
                </a:solidFill>
              </a:rPr>
            </a:br>
            <a:r>
              <a:rPr lang="en-IN" dirty="0">
                <a:solidFill>
                  <a:srgbClr val="002060"/>
                </a:solidFill>
              </a:rPr>
              <a:t>2.	Meaning of Repentance</a:t>
            </a:r>
            <a:br>
              <a:rPr lang="en-IN" dirty="0">
                <a:solidFill>
                  <a:srgbClr val="002060"/>
                </a:solidFill>
              </a:rPr>
            </a:br>
            <a:endParaRPr lang="en-IN" sz="3100" dirty="0">
              <a:solidFill>
                <a:srgbClr val="002060"/>
              </a:solidFill>
            </a:endParaRPr>
          </a:p>
        </p:txBody>
      </p:sp>
      <p:sp>
        <p:nvSpPr>
          <p:cNvPr id="3" name="Content Placeholder 2">
            <a:extLst>
              <a:ext uri="{FF2B5EF4-FFF2-40B4-BE49-F238E27FC236}">
                <a16:creationId xmlns:a16="http://schemas.microsoft.com/office/drawing/2014/main" id="{2AFD08AE-E161-4E4C-8F12-DACF6C13E378}"/>
              </a:ext>
            </a:extLst>
          </p:cNvPr>
          <p:cNvSpPr>
            <a:spLocks noGrp="1"/>
          </p:cNvSpPr>
          <p:nvPr>
            <p:ph idx="1"/>
          </p:nvPr>
        </p:nvSpPr>
        <p:spPr/>
        <p:txBody>
          <a:bodyPr>
            <a:normAutofit lnSpcReduction="10000"/>
          </a:bodyPr>
          <a:lstStyle/>
          <a:p>
            <a:pPr marL="0" indent="0">
              <a:buNone/>
            </a:pPr>
            <a:r>
              <a:rPr lang="en-US" sz="3200" dirty="0" err="1">
                <a:solidFill>
                  <a:srgbClr val="002060"/>
                </a:solidFill>
              </a:rPr>
              <a:t>metanoeo</a:t>
            </a:r>
            <a:r>
              <a:rPr lang="en-US" sz="3200" dirty="0">
                <a:solidFill>
                  <a:srgbClr val="002060"/>
                </a:solidFill>
              </a:rPr>
              <a:t> = meta (change) </a:t>
            </a:r>
            <a:r>
              <a:rPr lang="en-US" sz="3200" dirty="0" err="1">
                <a:solidFill>
                  <a:srgbClr val="002060"/>
                </a:solidFill>
              </a:rPr>
              <a:t>noeo</a:t>
            </a:r>
            <a:r>
              <a:rPr lang="en-US" sz="3200" dirty="0">
                <a:solidFill>
                  <a:srgbClr val="002060"/>
                </a:solidFill>
              </a:rPr>
              <a:t> (perception afterwards)</a:t>
            </a:r>
            <a:br>
              <a:rPr lang="en-US" sz="3200" dirty="0">
                <a:solidFill>
                  <a:srgbClr val="002060"/>
                </a:solidFill>
              </a:rPr>
            </a:br>
            <a:endParaRPr lang="en-US" sz="3200" dirty="0">
              <a:solidFill>
                <a:srgbClr val="002060"/>
              </a:solidFill>
            </a:endParaRPr>
          </a:p>
          <a:p>
            <a:pPr marL="0" indent="0">
              <a:buNone/>
            </a:pPr>
            <a:r>
              <a:rPr lang="en-US" sz="3200" dirty="0">
                <a:solidFill>
                  <a:srgbClr val="FF0000"/>
                </a:solidFill>
              </a:rPr>
              <a:t>Repentance means to change your perception after something is presented to you.  </a:t>
            </a:r>
          </a:p>
          <a:p>
            <a:pPr marL="0" indent="0">
              <a:buNone/>
            </a:pPr>
            <a:r>
              <a:rPr lang="en-US" sz="3200" dirty="0"/>
              <a:t>From (</a:t>
            </a:r>
            <a:r>
              <a:rPr lang="en-US" sz="3200" dirty="0" err="1"/>
              <a:t>Strongs</a:t>
            </a:r>
            <a:r>
              <a:rPr lang="en-US" sz="3200" dirty="0"/>
              <a:t> NT: 3340) from Vine's Expository Dictionary of Biblical Words). This is the normal and primary meaning. </a:t>
            </a:r>
          </a:p>
          <a:p>
            <a:pPr marL="0" indent="0">
              <a:buNone/>
            </a:pPr>
            <a:r>
              <a:rPr lang="en-US" sz="3200" dirty="0"/>
              <a:t>However, we often use it as turning away from sin to follow God which is a secondary meaning. Only in one case (Luke 17:3-4) it refers to repentance from sin.</a:t>
            </a:r>
            <a:endParaRPr lang="en-IN" sz="3200" dirty="0"/>
          </a:p>
        </p:txBody>
      </p:sp>
    </p:spTree>
    <p:extLst>
      <p:ext uri="{BB962C8B-B14F-4D97-AF65-F5344CB8AC3E}">
        <p14:creationId xmlns:p14="http://schemas.microsoft.com/office/powerpoint/2010/main" val="1431850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E9589-8CBC-4155-B9AD-32B14FF717AB}"/>
              </a:ext>
            </a:extLst>
          </p:cNvPr>
          <p:cNvSpPr>
            <a:spLocks noGrp="1"/>
          </p:cNvSpPr>
          <p:nvPr>
            <p:ph type="title"/>
          </p:nvPr>
        </p:nvSpPr>
        <p:spPr/>
        <p:txBody>
          <a:bodyPr/>
          <a:lstStyle/>
          <a:p>
            <a:r>
              <a:rPr lang="en-US" dirty="0"/>
              <a:t>3.	</a:t>
            </a:r>
            <a:r>
              <a:rPr lang="en-US" dirty="0">
                <a:solidFill>
                  <a:srgbClr val="002060"/>
                </a:solidFill>
              </a:rPr>
              <a:t>The case of three cities in Matt 11:20-24 </a:t>
            </a:r>
            <a:endParaRPr lang="en-IN" dirty="0">
              <a:solidFill>
                <a:srgbClr val="002060"/>
              </a:solidFill>
            </a:endParaRPr>
          </a:p>
        </p:txBody>
      </p:sp>
      <p:sp>
        <p:nvSpPr>
          <p:cNvPr id="3" name="Content Placeholder 2">
            <a:extLst>
              <a:ext uri="{FF2B5EF4-FFF2-40B4-BE49-F238E27FC236}">
                <a16:creationId xmlns:a16="http://schemas.microsoft.com/office/drawing/2014/main" id="{3A4293C6-30D2-462A-995C-2AF53757A888}"/>
              </a:ext>
            </a:extLst>
          </p:cNvPr>
          <p:cNvSpPr>
            <a:spLocks noGrp="1"/>
          </p:cNvSpPr>
          <p:nvPr>
            <p:ph idx="1"/>
          </p:nvPr>
        </p:nvSpPr>
        <p:spPr/>
        <p:txBody>
          <a:bodyPr>
            <a:normAutofit fontScale="92500" lnSpcReduction="10000"/>
          </a:bodyPr>
          <a:lstStyle/>
          <a:p>
            <a:pPr marL="0" indent="0" algn="just">
              <a:buNone/>
            </a:pPr>
            <a:r>
              <a:rPr lang="en-US" b="1" i="1" dirty="0"/>
              <a:t>John 21:25 </a:t>
            </a:r>
            <a:r>
              <a:rPr lang="en-US" i="1" dirty="0"/>
              <a:t>Jesus did many other things as well. If every one of them were written down, I suppose that even the whole world would not have room for the books that would be written</a:t>
            </a:r>
          </a:p>
          <a:p>
            <a:pPr marL="0" indent="0" algn="just">
              <a:buNone/>
            </a:pPr>
            <a:r>
              <a:rPr lang="en-US" b="1" i="1" dirty="0"/>
              <a:t>Matt 11:20-24  </a:t>
            </a:r>
            <a:r>
              <a:rPr lang="en-US" i="1" dirty="0"/>
              <a:t>Then Jesus began to denounce the towns in which </a:t>
            </a:r>
            <a:r>
              <a:rPr lang="en-US" b="1" i="1" dirty="0">
                <a:solidFill>
                  <a:srgbClr val="FF0000"/>
                </a:solidFill>
              </a:rPr>
              <a:t>most of his miracles</a:t>
            </a:r>
            <a:r>
              <a:rPr lang="en-US" b="1" i="1" dirty="0"/>
              <a:t> </a:t>
            </a:r>
            <a:r>
              <a:rPr lang="en-US" i="1" dirty="0"/>
              <a:t>had been performed, because they </a:t>
            </a:r>
            <a:r>
              <a:rPr lang="en-US" i="1" dirty="0">
                <a:solidFill>
                  <a:srgbClr val="FF0000"/>
                </a:solidFill>
              </a:rPr>
              <a:t>did not repent.</a:t>
            </a:r>
            <a:r>
              <a:rPr lang="en-US" i="1" dirty="0"/>
              <a:t> 21 “Woe to you, </a:t>
            </a:r>
            <a:r>
              <a:rPr lang="en-US" i="1" dirty="0" err="1">
                <a:solidFill>
                  <a:srgbClr val="0070C0"/>
                </a:solidFill>
              </a:rPr>
              <a:t>Chorazin</a:t>
            </a:r>
            <a:r>
              <a:rPr lang="en-US" i="1" dirty="0"/>
              <a:t>! Woe to you, </a:t>
            </a:r>
            <a:r>
              <a:rPr lang="en-US" i="1" dirty="0">
                <a:solidFill>
                  <a:srgbClr val="0070C0"/>
                </a:solidFill>
              </a:rPr>
              <a:t>Bethsaida</a:t>
            </a:r>
            <a:r>
              <a:rPr lang="en-US" i="1" dirty="0"/>
              <a:t>! For if the miracles that were performed in you had been performed in </a:t>
            </a:r>
            <a:r>
              <a:rPr lang="en-US" i="1" dirty="0" err="1"/>
              <a:t>Tyre</a:t>
            </a:r>
            <a:r>
              <a:rPr lang="en-US" i="1" dirty="0"/>
              <a:t> and Sidon, they would have </a:t>
            </a:r>
            <a:r>
              <a:rPr lang="en-US" i="1" dirty="0">
                <a:solidFill>
                  <a:srgbClr val="FF0000"/>
                </a:solidFill>
              </a:rPr>
              <a:t>repented </a:t>
            </a:r>
            <a:r>
              <a:rPr lang="en-US" i="1" dirty="0"/>
              <a:t>long ago in sackcloth and ashes. 22 But I tell you, it will be more bearable for </a:t>
            </a:r>
            <a:r>
              <a:rPr lang="en-US" i="1" dirty="0" err="1"/>
              <a:t>Tyre</a:t>
            </a:r>
            <a:r>
              <a:rPr lang="en-US" i="1" dirty="0"/>
              <a:t> and Sidon on the day of judgment than for you.23 And you, </a:t>
            </a:r>
            <a:r>
              <a:rPr lang="en-US" i="1" dirty="0">
                <a:solidFill>
                  <a:srgbClr val="0070C0"/>
                </a:solidFill>
              </a:rPr>
              <a:t>Capernaum</a:t>
            </a:r>
            <a:r>
              <a:rPr lang="en-US" i="1" dirty="0"/>
              <a:t>, will you be lifted to the heavens? No, you will go down to Hades.[e] For if the miracles that were performed in you had been performed in Sodom, it would have remained to this day. 24 But I tell you that it will be more bearable for Sodom on the day of judgment than for you.”</a:t>
            </a:r>
            <a:endParaRPr lang="en-IN" i="1" dirty="0"/>
          </a:p>
        </p:txBody>
      </p:sp>
    </p:spTree>
    <p:extLst>
      <p:ext uri="{BB962C8B-B14F-4D97-AF65-F5344CB8AC3E}">
        <p14:creationId xmlns:p14="http://schemas.microsoft.com/office/powerpoint/2010/main" val="2324040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4737A-E4F8-41FE-9EDE-B59D4B81D4CA}"/>
              </a:ext>
            </a:extLst>
          </p:cNvPr>
          <p:cNvSpPr>
            <a:spLocks noGrp="1"/>
          </p:cNvSpPr>
          <p:nvPr>
            <p:ph type="title"/>
          </p:nvPr>
        </p:nvSpPr>
        <p:spPr/>
        <p:txBody>
          <a:bodyPr>
            <a:normAutofit/>
          </a:bodyPr>
          <a:lstStyle/>
          <a:p>
            <a:pPr algn="ctr"/>
            <a:r>
              <a:rPr lang="en-US" dirty="0">
                <a:solidFill>
                  <a:srgbClr val="002060"/>
                </a:solidFill>
              </a:rPr>
              <a:t>4.	</a:t>
            </a:r>
            <a:r>
              <a:rPr lang="en-US" sz="4000" dirty="0">
                <a:solidFill>
                  <a:srgbClr val="002060"/>
                </a:solidFill>
              </a:rPr>
              <a:t>Jesus reveals the Father’s heart of blessing </a:t>
            </a:r>
            <a:br>
              <a:rPr lang="en-US" sz="4000" dirty="0">
                <a:solidFill>
                  <a:srgbClr val="002060"/>
                </a:solidFill>
              </a:rPr>
            </a:br>
            <a:r>
              <a:rPr lang="en-US" sz="4000" dirty="0">
                <a:solidFill>
                  <a:srgbClr val="002060"/>
                </a:solidFill>
              </a:rPr>
              <a:t>(a) </a:t>
            </a:r>
            <a:r>
              <a:rPr lang="en-US" sz="3100" dirty="0">
                <a:solidFill>
                  <a:srgbClr val="002060"/>
                </a:solidFill>
              </a:rPr>
              <a:t>through the abundant miracles (Matt 11: 25-27, 12:15). </a:t>
            </a:r>
            <a:endParaRPr lang="en-IN" sz="3100" dirty="0">
              <a:solidFill>
                <a:srgbClr val="002060"/>
              </a:solidFill>
            </a:endParaRPr>
          </a:p>
        </p:txBody>
      </p:sp>
      <p:sp>
        <p:nvSpPr>
          <p:cNvPr id="3" name="Content Placeholder 2">
            <a:extLst>
              <a:ext uri="{FF2B5EF4-FFF2-40B4-BE49-F238E27FC236}">
                <a16:creationId xmlns:a16="http://schemas.microsoft.com/office/drawing/2014/main" id="{F0BEE5B7-178E-4833-855E-059862ABCD1F}"/>
              </a:ext>
            </a:extLst>
          </p:cNvPr>
          <p:cNvSpPr>
            <a:spLocks noGrp="1"/>
          </p:cNvSpPr>
          <p:nvPr>
            <p:ph idx="1"/>
          </p:nvPr>
        </p:nvSpPr>
        <p:spPr/>
        <p:txBody>
          <a:bodyPr/>
          <a:lstStyle/>
          <a:p>
            <a:pPr marL="0" indent="0" algn="just">
              <a:buNone/>
            </a:pPr>
            <a:r>
              <a:rPr lang="en-US" i="1" dirty="0"/>
              <a:t>Matt 11:25-27 At that time Jesus said, “I praise you, Father, Lord of heaven and earth, because you have hidden these things from the wise and learned, and revealed them to little children. 26 Yes, Father, for this is what you were pleased to do. 27 “All things have been committed to me by my Father. No one knows the Son except the Father, and no one knows the Father except the Son and those to whom the Son chooses to reveal him.</a:t>
            </a:r>
          </a:p>
          <a:p>
            <a:pPr marL="0" indent="0" algn="just">
              <a:buNone/>
            </a:pPr>
            <a:r>
              <a:rPr lang="en-US" i="1" dirty="0"/>
              <a:t>Matt 12:15 Many followed him, and he healed all their sick</a:t>
            </a:r>
          </a:p>
          <a:p>
            <a:pPr marL="0" indent="0">
              <a:buNone/>
            </a:pPr>
            <a:endParaRPr lang="en-IN" dirty="0"/>
          </a:p>
        </p:txBody>
      </p:sp>
    </p:spTree>
    <p:extLst>
      <p:ext uri="{BB962C8B-B14F-4D97-AF65-F5344CB8AC3E}">
        <p14:creationId xmlns:p14="http://schemas.microsoft.com/office/powerpoint/2010/main" val="1000035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AC6E7-D83B-4C49-9A9A-5350DCBB63E8}"/>
              </a:ext>
            </a:extLst>
          </p:cNvPr>
          <p:cNvSpPr>
            <a:spLocks noGrp="1"/>
          </p:cNvSpPr>
          <p:nvPr>
            <p:ph type="title"/>
          </p:nvPr>
        </p:nvSpPr>
        <p:spPr/>
        <p:txBody>
          <a:bodyPr>
            <a:normAutofit fontScale="90000"/>
          </a:bodyPr>
          <a:lstStyle/>
          <a:p>
            <a:pPr algn="ctr"/>
            <a:r>
              <a:rPr lang="en-US" dirty="0">
                <a:solidFill>
                  <a:srgbClr val="002060"/>
                </a:solidFill>
              </a:rPr>
              <a:t>4.	Jesus reveals the Father’s heart of blessing </a:t>
            </a:r>
            <a:br>
              <a:rPr lang="en-US" dirty="0">
                <a:solidFill>
                  <a:srgbClr val="002060"/>
                </a:solidFill>
              </a:rPr>
            </a:br>
            <a:r>
              <a:rPr lang="en-US" sz="3600" dirty="0">
                <a:solidFill>
                  <a:srgbClr val="002060"/>
                </a:solidFill>
              </a:rPr>
              <a:t>(b) through the offer of rest &amp; maturity (Matt 11: 28-30). </a:t>
            </a:r>
            <a:endParaRPr lang="en-IN" sz="3600" dirty="0">
              <a:solidFill>
                <a:srgbClr val="002060"/>
              </a:solidFill>
            </a:endParaRPr>
          </a:p>
        </p:txBody>
      </p:sp>
      <p:sp>
        <p:nvSpPr>
          <p:cNvPr id="3" name="Content Placeholder 2">
            <a:extLst>
              <a:ext uri="{FF2B5EF4-FFF2-40B4-BE49-F238E27FC236}">
                <a16:creationId xmlns:a16="http://schemas.microsoft.com/office/drawing/2014/main" id="{F9FE44D0-2996-42F0-8032-1F4F932D08A9}"/>
              </a:ext>
            </a:extLst>
          </p:cNvPr>
          <p:cNvSpPr>
            <a:spLocks noGrp="1"/>
          </p:cNvSpPr>
          <p:nvPr>
            <p:ph idx="1"/>
          </p:nvPr>
        </p:nvSpPr>
        <p:spPr/>
        <p:txBody>
          <a:bodyPr/>
          <a:lstStyle/>
          <a:p>
            <a:pPr marL="0" indent="0" algn="just">
              <a:buNone/>
            </a:pPr>
            <a:r>
              <a:rPr lang="en-US" i="1" dirty="0"/>
              <a:t>Matt 11:28-30 “Come to me, all you who are weary and burdened, and I will give you rest. 29 Take my yoke upon you and learn from me, for I am gentle and humble in heart, and you will find rest for your souls. 30 For my yoke is easy and my burden is light.”</a:t>
            </a:r>
          </a:p>
          <a:p>
            <a:pPr marL="0" indent="0" algn="ctr">
              <a:buNone/>
            </a:pPr>
            <a:r>
              <a:rPr lang="en-IN" dirty="0">
                <a:solidFill>
                  <a:srgbClr val="FF0000"/>
                </a:solidFill>
              </a:rPr>
              <a:t>Toil was the curse of the Fall but Rest is the blessing of the cross</a:t>
            </a:r>
          </a:p>
          <a:p>
            <a:pPr marL="0" indent="0" algn="just">
              <a:buNone/>
            </a:pPr>
            <a:r>
              <a:rPr lang="en-US" i="1" dirty="0"/>
              <a:t>Rom 8:14 For those who are led by the Spirit of God are the (mature) sons of God. </a:t>
            </a:r>
            <a:endParaRPr lang="en-IN" i="1" dirty="0"/>
          </a:p>
          <a:p>
            <a:pPr marL="0" indent="0" algn="just">
              <a:buNone/>
            </a:pPr>
            <a:endParaRPr lang="en-IN" i="1" dirty="0"/>
          </a:p>
        </p:txBody>
      </p:sp>
    </p:spTree>
    <p:extLst>
      <p:ext uri="{BB962C8B-B14F-4D97-AF65-F5344CB8AC3E}">
        <p14:creationId xmlns:p14="http://schemas.microsoft.com/office/powerpoint/2010/main" val="2997069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24C89-C08D-4C7A-9EA7-93A494B65CB6}"/>
              </a:ext>
            </a:extLst>
          </p:cNvPr>
          <p:cNvSpPr>
            <a:spLocks noGrp="1"/>
          </p:cNvSpPr>
          <p:nvPr>
            <p:ph type="title"/>
          </p:nvPr>
        </p:nvSpPr>
        <p:spPr/>
        <p:txBody>
          <a:bodyPr/>
          <a:lstStyle/>
          <a:p>
            <a:pPr algn="ctr"/>
            <a:r>
              <a:rPr lang="en-US" sz="4000" dirty="0">
                <a:solidFill>
                  <a:srgbClr val="002060"/>
                </a:solidFill>
              </a:rPr>
              <a:t>5.	People in the three cities were stuck in their old perception</a:t>
            </a:r>
            <a:r>
              <a:rPr lang="en-US" dirty="0">
                <a:solidFill>
                  <a:srgbClr val="002060"/>
                </a:solidFill>
              </a:rPr>
              <a:t>. </a:t>
            </a:r>
            <a:endParaRPr lang="en-IN" dirty="0">
              <a:solidFill>
                <a:srgbClr val="002060"/>
              </a:solidFill>
            </a:endParaRPr>
          </a:p>
        </p:txBody>
      </p:sp>
      <p:sp>
        <p:nvSpPr>
          <p:cNvPr id="3" name="Content Placeholder 2">
            <a:extLst>
              <a:ext uri="{FF2B5EF4-FFF2-40B4-BE49-F238E27FC236}">
                <a16:creationId xmlns:a16="http://schemas.microsoft.com/office/drawing/2014/main" id="{A2D2D913-21C0-46CA-BEE1-192D2832C5B5}"/>
              </a:ext>
            </a:extLst>
          </p:cNvPr>
          <p:cNvSpPr>
            <a:spLocks noGrp="1"/>
          </p:cNvSpPr>
          <p:nvPr>
            <p:ph idx="1"/>
          </p:nvPr>
        </p:nvSpPr>
        <p:spPr/>
        <p:txBody>
          <a:bodyPr/>
          <a:lstStyle/>
          <a:p>
            <a:pPr marL="0" indent="0" algn="just">
              <a:buNone/>
            </a:pPr>
            <a:r>
              <a:rPr lang="en-US" i="1" dirty="0"/>
              <a:t>Mark 4:12 they may be ever seeing but never perceiving, and ever hearing but never understanding; otherwise they might turn and be forgiven!’” </a:t>
            </a:r>
          </a:p>
          <a:p>
            <a:pPr marL="0" indent="0" algn="just">
              <a:buNone/>
            </a:pPr>
            <a:endParaRPr lang="en-US" i="1" dirty="0"/>
          </a:p>
          <a:p>
            <a:pPr marL="0" indent="0" algn="just">
              <a:buNone/>
            </a:pPr>
            <a:r>
              <a:rPr lang="en-US" i="1" dirty="0"/>
              <a:t>Rom 5:20 The law was brought in so that the trespass might increase. But where sin increased, grace increased all the more.</a:t>
            </a:r>
          </a:p>
          <a:p>
            <a:pPr marL="0" indent="0" algn="just">
              <a:buNone/>
            </a:pPr>
            <a:r>
              <a:rPr lang="en-US" i="1" dirty="0"/>
              <a:t>Titus 2:11-12 For the grace of God has appeared that offers salvation to all people.12 It teaches us to say “No” to ungodliness and worldly passions, and to live self-controlled, upright and godly lives in this present age. </a:t>
            </a:r>
          </a:p>
          <a:p>
            <a:pPr marL="0" indent="0">
              <a:buNone/>
            </a:pPr>
            <a:endParaRPr lang="en-IN" dirty="0"/>
          </a:p>
        </p:txBody>
      </p:sp>
    </p:spTree>
    <p:extLst>
      <p:ext uri="{BB962C8B-B14F-4D97-AF65-F5344CB8AC3E}">
        <p14:creationId xmlns:p14="http://schemas.microsoft.com/office/powerpoint/2010/main" val="3972640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0BDBA-0205-4B1A-931D-57FE2730D4FF}"/>
              </a:ext>
            </a:extLst>
          </p:cNvPr>
          <p:cNvSpPr>
            <a:spLocks noGrp="1"/>
          </p:cNvSpPr>
          <p:nvPr>
            <p:ph type="title"/>
          </p:nvPr>
        </p:nvSpPr>
        <p:spPr/>
        <p:txBody>
          <a:bodyPr>
            <a:normAutofit/>
          </a:bodyPr>
          <a:lstStyle/>
          <a:p>
            <a:pPr algn="ctr"/>
            <a:r>
              <a:rPr lang="en-US" sz="4000" dirty="0">
                <a:solidFill>
                  <a:srgbClr val="002060"/>
                </a:solidFill>
              </a:rPr>
              <a:t>6.	The cross displays the Father Heart of God (John 3:16, Eph 1:3). </a:t>
            </a:r>
            <a:endParaRPr lang="en-IN" sz="4000" dirty="0">
              <a:solidFill>
                <a:srgbClr val="002060"/>
              </a:solidFill>
            </a:endParaRPr>
          </a:p>
        </p:txBody>
      </p:sp>
      <p:sp>
        <p:nvSpPr>
          <p:cNvPr id="3" name="Content Placeholder 2">
            <a:extLst>
              <a:ext uri="{FF2B5EF4-FFF2-40B4-BE49-F238E27FC236}">
                <a16:creationId xmlns:a16="http://schemas.microsoft.com/office/drawing/2014/main" id="{F4509C5D-3A74-4EEB-8B25-31AEA05789D2}"/>
              </a:ext>
            </a:extLst>
          </p:cNvPr>
          <p:cNvSpPr>
            <a:spLocks noGrp="1"/>
          </p:cNvSpPr>
          <p:nvPr>
            <p:ph idx="1"/>
          </p:nvPr>
        </p:nvSpPr>
        <p:spPr/>
        <p:txBody>
          <a:bodyPr/>
          <a:lstStyle/>
          <a:p>
            <a:pPr marL="0" indent="0">
              <a:buNone/>
            </a:pPr>
            <a:r>
              <a:rPr lang="en-US" dirty="0"/>
              <a:t>God wants to meet every crisis and need and bondage of mankind after the Fall. The Cross is God’s greatest expression of His Father Heart for us. </a:t>
            </a:r>
          </a:p>
          <a:p>
            <a:pPr marL="0" indent="0">
              <a:buNone/>
            </a:pPr>
            <a:r>
              <a:rPr lang="en-US" i="1" dirty="0"/>
              <a:t>Eph 1: 3 Praise be to the God and Father of our Lord Jesus Christ, who has blessed us in the heavenly realms with </a:t>
            </a:r>
            <a:r>
              <a:rPr lang="en-US" i="1" dirty="0">
                <a:solidFill>
                  <a:srgbClr val="FF0000"/>
                </a:solidFill>
              </a:rPr>
              <a:t>every spiritual blessing </a:t>
            </a:r>
            <a:r>
              <a:rPr lang="en-US" i="1" dirty="0"/>
              <a:t>in Christ.   </a:t>
            </a:r>
          </a:p>
          <a:p>
            <a:pPr marL="0" indent="0">
              <a:buNone/>
            </a:pPr>
            <a:r>
              <a:rPr lang="en-US" i="1" dirty="0"/>
              <a:t>Col 2:9-10 For in Christ all the fullness of the Deity lives in bodily form, 10 and in Christ </a:t>
            </a:r>
            <a:r>
              <a:rPr lang="en-US" i="1" dirty="0">
                <a:solidFill>
                  <a:srgbClr val="FF0000"/>
                </a:solidFill>
              </a:rPr>
              <a:t>you have been brought to fullness</a:t>
            </a:r>
            <a:r>
              <a:rPr lang="en-US" i="1" dirty="0"/>
              <a:t>.</a:t>
            </a:r>
          </a:p>
          <a:p>
            <a:pPr marL="0" indent="0">
              <a:buNone/>
            </a:pPr>
            <a:endParaRPr lang="en-US" dirty="0"/>
          </a:p>
          <a:p>
            <a:pPr marL="0" indent="0">
              <a:buNone/>
            </a:pPr>
            <a:endParaRPr lang="en-IN" dirty="0"/>
          </a:p>
        </p:txBody>
      </p:sp>
    </p:spTree>
    <p:extLst>
      <p:ext uri="{BB962C8B-B14F-4D97-AF65-F5344CB8AC3E}">
        <p14:creationId xmlns:p14="http://schemas.microsoft.com/office/powerpoint/2010/main" val="1804657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6A075-C59E-4793-9C70-808C9FF0DCBB}"/>
              </a:ext>
            </a:extLst>
          </p:cNvPr>
          <p:cNvSpPr>
            <a:spLocks noGrp="1"/>
          </p:cNvSpPr>
          <p:nvPr>
            <p:ph type="title"/>
          </p:nvPr>
        </p:nvSpPr>
        <p:spPr/>
        <p:txBody>
          <a:bodyPr>
            <a:normAutofit/>
          </a:bodyPr>
          <a:lstStyle/>
          <a:p>
            <a:pPr algn="ctr"/>
            <a:r>
              <a:rPr lang="en-US" sz="4000" dirty="0">
                <a:solidFill>
                  <a:srgbClr val="002060"/>
                </a:solidFill>
              </a:rPr>
              <a:t>6. The cross displays the Father’s Heart (</a:t>
            </a:r>
            <a:r>
              <a:rPr lang="en-US" sz="4000" dirty="0" err="1">
                <a:solidFill>
                  <a:srgbClr val="002060"/>
                </a:solidFill>
              </a:rPr>
              <a:t>contd</a:t>
            </a:r>
            <a:r>
              <a:rPr lang="en-US" sz="4000" dirty="0">
                <a:solidFill>
                  <a:srgbClr val="002060"/>
                </a:solidFill>
              </a:rPr>
              <a:t>)</a:t>
            </a:r>
            <a:endParaRPr lang="en-IN" sz="4000" dirty="0">
              <a:solidFill>
                <a:srgbClr val="002060"/>
              </a:solidFill>
            </a:endParaRPr>
          </a:p>
        </p:txBody>
      </p:sp>
      <p:sp>
        <p:nvSpPr>
          <p:cNvPr id="3" name="Content Placeholder 2">
            <a:extLst>
              <a:ext uri="{FF2B5EF4-FFF2-40B4-BE49-F238E27FC236}">
                <a16:creationId xmlns:a16="http://schemas.microsoft.com/office/drawing/2014/main" id="{00C958D4-0303-4A95-9B47-4E4BBC2686C2}"/>
              </a:ext>
            </a:extLst>
          </p:cNvPr>
          <p:cNvSpPr>
            <a:spLocks noGrp="1"/>
          </p:cNvSpPr>
          <p:nvPr>
            <p:ph idx="1"/>
          </p:nvPr>
        </p:nvSpPr>
        <p:spPr/>
        <p:txBody>
          <a:bodyPr/>
          <a:lstStyle/>
          <a:p>
            <a:pPr marL="0" indent="0" algn="just">
              <a:buNone/>
            </a:pPr>
            <a:r>
              <a:rPr lang="en-US" dirty="0"/>
              <a:t>Through the cross there is provision for every blessing and every need in life—for your family, your children, your finances, your sin, your bondages, your sicknesses and your maturity — in character, wisdom and power.  Therefore, </a:t>
            </a:r>
          </a:p>
          <a:p>
            <a:pPr algn="just"/>
            <a:r>
              <a:rPr lang="en-US" dirty="0"/>
              <a:t>Don’t get stuck like the people in the three cities</a:t>
            </a:r>
          </a:p>
          <a:p>
            <a:pPr algn="just"/>
            <a:r>
              <a:rPr lang="en-US" dirty="0"/>
              <a:t>Don’t get short-changed through unbelief — rather be expectant.</a:t>
            </a:r>
          </a:p>
          <a:p>
            <a:pPr marL="0" indent="0" algn="just">
              <a:buNone/>
            </a:pPr>
            <a:r>
              <a:rPr lang="en-IN" dirty="0">
                <a:solidFill>
                  <a:srgbClr val="FF0000"/>
                </a:solidFill>
              </a:rPr>
              <a:t>Discipleship is a PROCESS of moving from UNBELIEF to BELIEF in absolutely every area of life.</a:t>
            </a:r>
          </a:p>
          <a:p>
            <a:pPr algn="just"/>
            <a:r>
              <a:rPr lang="en-US" dirty="0"/>
              <a:t>Believe in the Power of the Cross during Communion</a:t>
            </a:r>
          </a:p>
          <a:p>
            <a:pPr marL="0" indent="0" algn="just">
              <a:buNone/>
            </a:pPr>
            <a:endParaRPr lang="en-IN" dirty="0">
              <a:solidFill>
                <a:srgbClr val="FF0000"/>
              </a:solidFill>
            </a:endParaRPr>
          </a:p>
          <a:p>
            <a:pPr marL="0" indent="0" algn="just">
              <a:buNone/>
            </a:pPr>
            <a:endParaRPr lang="en-IN" dirty="0"/>
          </a:p>
        </p:txBody>
      </p:sp>
    </p:spTree>
    <p:extLst>
      <p:ext uri="{BB962C8B-B14F-4D97-AF65-F5344CB8AC3E}">
        <p14:creationId xmlns:p14="http://schemas.microsoft.com/office/powerpoint/2010/main" val="27082596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862</Words>
  <Application>Microsoft Office PowerPoint</Application>
  <PresentationFormat>Widescreen</PresentationFormat>
  <Paragraphs>49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Cross, Repentance and Blessing </vt:lpstr>
      <vt:lpstr>1. Testimony of a 13-year old Jewish boy </vt:lpstr>
      <vt:lpstr> 2. Meaning of Repentance </vt:lpstr>
      <vt:lpstr>3. The case of three cities in Matt 11:20-24 </vt:lpstr>
      <vt:lpstr>4. Jesus reveals the Father’s heart of blessing  (a) through the abundant miracles (Matt 11: 25-27, 12:15). </vt:lpstr>
      <vt:lpstr>4. Jesus reveals the Father’s heart of blessing  (b) through the offer of rest &amp; maturity (Matt 11: 28-30). </vt:lpstr>
      <vt:lpstr>5. People in the three cities were stuck in their old perception. </vt:lpstr>
      <vt:lpstr>6. The cross displays the Father Heart of God (John 3:16, Eph 1:3). </vt:lpstr>
      <vt:lpstr>6. The cross displays the Father’s Heart (contd)</vt:lpstr>
      <vt:lpstr> 7. As the Father has sent me, I am sending you (John 20:21)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 Repentance and Blessing</dc:title>
  <dc:creator>Ivan Raskino</dc:creator>
  <cp:lastModifiedBy>Ivan Raskino</cp:lastModifiedBy>
  <cp:revision>7</cp:revision>
  <dcterms:created xsi:type="dcterms:W3CDTF">2019-04-17T10:13:46Z</dcterms:created>
  <dcterms:modified xsi:type="dcterms:W3CDTF">2019-04-17T11:05:16Z</dcterms:modified>
</cp:coreProperties>
</file>