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6" r:id="rId2"/>
    <p:sldId id="263" r:id="rId3"/>
    <p:sldId id="267" r:id="rId4"/>
    <p:sldId id="268" r:id="rId5"/>
    <p:sldId id="269" r:id="rId6"/>
    <p:sldId id="270" r:id="rId7"/>
    <p:sldId id="271" r:id="rId8"/>
    <p:sldId id="272" r:id="rId9"/>
    <p:sldId id="273" r:id="rId10"/>
    <p:sldId id="274" r:id="rId11"/>
    <p:sldId id="275" r:id="rId12"/>
    <p:sldId id="276" r:id="rId13"/>
    <p:sldId id="277" r:id="rId14"/>
    <p:sldId id="278" r:id="rId15"/>
    <p:sldId id="279" r:id="rId16"/>
    <p:sldId id="280" r:id="rId17"/>
    <p:sldId id="281" r:id="rId18"/>
    <p:sldId id="283" r:id="rId19"/>
    <p:sldId id="284" r:id="rId20"/>
    <p:sldId id="285" r:id="rId21"/>
    <p:sldId id="286" r:id="rId22"/>
    <p:sldId id="287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41" autoAdjust="0"/>
    <p:restoredTop sz="94660"/>
  </p:normalViewPr>
  <p:slideViewPr>
    <p:cSldViewPr>
      <p:cViewPr varScale="1">
        <p:scale>
          <a:sx n="69" d="100"/>
          <a:sy n="69" d="100"/>
        </p:scale>
        <p:origin x="-142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09D2FF-49D4-4479-9E08-66C5391C72B2}" type="datetimeFigureOut">
              <a:rPr lang="en-US" smtClean="0"/>
              <a:pPr/>
              <a:t>11/15/2019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91B0DC-555A-4418-ACDB-84D13D0BC36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019-11-17-1-Corinthians-Chapter-14-PPT-Background-With-Title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 userDrawn="1"/>
        </p:nvSpPr>
        <p:spPr>
          <a:xfrm>
            <a:off x="0" y="990600"/>
            <a:ext cx="9144000" cy="5867400"/>
          </a:xfrm>
          <a:prstGeom prst="rect">
            <a:avLst/>
          </a:prstGeom>
          <a:solidFill>
            <a:schemeClr val="tx1">
              <a:alpha val="5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019-11-17-1-Corinthians-Chapter-14-PPT-Cov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0"/>
            <a:ext cx="7162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FF00"/>
                </a:solidFill>
              </a:rPr>
              <a:t>Do Everything To </a:t>
            </a:r>
            <a:endParaRPr lang="en-US" sz="3600" dirty="0" smtClean="0">
              <a:solidFill>
                <a:srgbClr val="FFFF00"/>
              </a:solidFill>
            </a:endParaRPr>
          </a:p>
          <a:p>
            <a:r>
              <a:rPr lang="en-US" sz="3600" dirty="0" smtClean="0">
                <a:solidFill>
                  <a:srgbClr val="FFFF00"/>
                </a:solidFill>
              </a:rPr>
              <a:t>Edify </a:t>
            </a:r>
            <a:r>
              <a:rPr lang="en-US" sz="3600" dirty="0" smtClean="0">
                <a:solidFill>
                  <a:srgbClr val="FFFF00"/>
                </a:solidFill>
              </a:rPr>
              <a:t>Others (</a:t>
            </a:r>
            <a:r>
              <a:rPr lang="en-US" sz="3600" dirty="0" smtClean="0">
                <a:solidFill>
                  <a:srgbClr val="FFFF00"/>
                </a:solidFill>
              </a:rPr>
              <a:t>14:6-20)</a:t>
            </a:r>
            <a:endParaRPr lang="en-US" sz="3600" dirty="0" smtClean="0">
              <a:solidFill>
                <a:srgbClr val="FFFF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2286000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We can direct our prayer in tongues </a:t>
            </a:r>
            <a:endParaRPr lang="en-US" sz="3600" dirty="0" smtClean="0">
              <a:solidFill>
                <a:schemeClr val="bg1"/>
              </a:solidFill>
            </a:endParaRPr>
          </a:p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towards </a:t>
            </a:r>
            <a:r>
              <a:rPr lang="en-US" sz="3600" dirty="0" smtClean="0">
                <a:solidFill>
                  <a:schemeClr val="bg1"/>
                </a:solidFill>
              </a:rPr>
              <a:t>specific </a:t>
            </a:r>
            <a:r>
              <a:rPr lang="en-US" sz="3600" dirty="0" smtClean="0">
                <a:solidFill>
                  <a:schemeClr val="bg1"/>
                </a:solidFill>
              </a:rPr>
              <a:t>purposes</a:t>
            </a:r>
            <a:endParaRPr lang="en-US" sz="3600" dirty="0" smtClean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121920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solidFill>
                  <a:srgbClr val="FFFF00"/>
                </a:solidFill>
              </a:rPr>
              <a:t>vs</a:t>
            </a:r>
            <a:r>
              <a:rPr lang="en-US" sz="3600" dirty="0" smtClean="0">
                <a:solidFill>
                  <a:srgbClr val="FFFF00"/>
                </a:solidFill>
              </a:rPr>
              <a:t> 16-20:</a:t>
            </a:r>
            <a:endParaRPr lang="en-US" sz="44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0"/>
            <a:ext cx="7162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FF00"/>
                </a:solidFill>
              </a:rPr>
              <a:t>Tongues A Sign To Unbelievers (14:21-22)</a:t>
            </a:r>
            <a:endParaRPr lang="en-US" sz="3600" dirty="0" smtClean="0">
              <a:solidFill>
                <a:srgbClr val="FFFF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2438400"/>
            <a:ext cx="9144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The Holy Spirit can prompt </a:t>
            </a:r>
            <a:endParaRPr lang="en-US" sz="3600" dirty="0" smtClean="0">
              <a:solidFill>
                <a:schemeClr val="bg1"/>
              </a:solidFill>
            </a:endParaRPr>
          </a:p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the </a:t>
            </a:r>
            <a:r>
              <a:rPr lang="en-US" sz="3600" dirty="0" smtClean="0">
                <a:solidFill>
                  <a:schemeClr val="bg1"/>
                </a:solidFill>
              </a:rPr>
              <a:t>use of tongues </a:t>
            </a:r>
            <a:endParaRPr lang="en-US" sz="3600" dirty="0" smtClean="0">
              <a:solidFill>
                <a:schemeClr val="bg1"/>
              </a:solidFill>
            </a:endParaRPr>
          </a:p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as </a:t>
            </a:r>
            <a:r>
              <a:rPr lang="en-US" sz="3600" dirty="0" smtClean="0">
                <a:solidFill>
                  <a:schemeClr val="bg1"/>
                </a:solidFill>
              </a:rPr>
              <a:t>a sign to the unbeliever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0"/>
            <a:ext cx="7162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FF00"/>
                </a:solidFill>
              </a:rPr>
              <a:t>Prophecy Impacting Unbelievers (14:23-25)</a:t>
            </a:r>
            <a:endParaRPr lang="en-US" sz="3600" dirty="0" smtClean="0">
              <a:solidFill>
                <a:srgbClr val="FFFF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2438400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Prophecy </a:t>
            </a:r>
            <a:r>
              <a:rPr lang="en-US" sz="3600" dirty="0" smtClean="0">
                <a:solidFill>
                  <a:schemeClr val="bg1"/>
                </a:solidFill>
              </a:rPr>
              <a:t>can also serve </a:t>
            </a:r>
            <a:endParaRPr lang="en-US" sz="3600" dirty="0" smtClean="0">
              <a:solidFill>
                <a:schemeClr val="bg1"/>
              </a:solidFill>
            </a:endParaRPr>
          </a:p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to </a:t>
            </a:r>
            <a:r>
              <a:rPr lang="en-US" sz="3600" dirty="0" smtClean="0">
                <a:solidFill>
                  <a:schemeClr val="bg1"/>
                </a:solidFill>
              </a:rPr>
              <a:t>impact the life of a non-believer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0"/>
            <a:ext cx="7162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FF00"/>
                </a:solidFill>
              </a:rPr>
              <a:t>Order In Exercise Of Spiritual Gifts (14:26-33)</a:t>
            </a:r>
            <a:endParaRPr lang="en-US" sz="3600" dirty="0" smtClean="0">
              <a:solidFill>
                <a:srgbClr val="FFFF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2438400"/>
            <a:ext cx="91440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This </a:t>
            </a:r>
            <a:r>
              <a:rPr lang="en-US" sz="3600" dirty="0" smtClean="0">
                <a:solidFill>
                  <a:schemeClr val="bg1"/>
                </a:solidFill>
              </a:rPr>
              <a:t>is what believers gatherings </a:t>
            </a:r>
            <a:endParaRPr lang="en-US" sz="3600" dirty="0" smtClean="0">
              <a:solidFill>
                <a:schemeClr val="bg1"/>
              </a:solidFill>
            </a:endParaRPr>
          </a:p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should </a:t>
            </a:r>
            <a:r>
              <a:rPr lang="en-US" sz="3600" dirty="0" smtClean="0">
                <a:solidFill>
                  <a:schemeClr val="bg1"/>
                </a:solidFill>
              </a:rPr>
              <a:t>look like </a:t>
            </a:r>
            <a:r>
              <a:rPr lang="en-US" sz="3600" dirty="0" smtClean="0">
                <a:solidFill>
                  <a:schemeClr val="bg1"/>
                </a:solidFill>
              </a:rPr>
              <a:t>– </a:t>
            </a:r>
          </a:p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everyone </a:t>
            </a:r>
            <a:r>
              <a:rPr lang="en-US" sz="3600" dirty="0" smtClean="0">
                <a:solidFill>
                  <a:schemeClr val="bg1"/>
                </a:solidFill>
              </a:rPr>
              <a:t>comes </a:t>
            </a:r>
            <a:endParaRPr lang="en-US" sz="3600" dirty="0" smtClean="0">
              <a:solidFill>
                <a:schemeClr val="bg1"/>
              </a:solidFill>
            </a:endParaRPr>
          </a:p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with </a:t>
            </a:r>
            <a:r>
              <a:rPr lang="en-US" sz="3600" dirty="0" smtClean="0">
                <a:solidFill>
                  <a:schemeClr val="bg1"/>
                </a:solidFill>
              </a:rPr>
              <a:t>something to give spiritually </a:t>
            </a:r>
            <a:endParaRPr lang="en-US" sz="3600" dirty="0" smtClean="0">
              <a:solidFill>
                <a:schemeClr val="bg1"/>
              </a:solidFill>
            </a:endParaRPr>
          </a:p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to </a:t>
            </a:r>
            <a:r>
              <a:rPr lang="en-US" sz="3600" dirty="0" smtClean="0">
                <a:solidFill>
                  <a:schemeClr val="bg1"/>
                </a:solidFill>
              </a:rPr>
              <a:t>someone else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121920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solidFill>
                  <a:srgbClr val="FFFF00"/>
                </a:solidFill>
              </a:rPr>
              <a:t>vs</a:t>
            </a:r>
            <a:r>
              <a:rPr lang="en-US" sz="3600" dirty="0" smtClean="0">
                <a:solidFill>
                  <a:srgbClr val="FFFF00"/>
                </a:solidFill>
              </a:rPr>
              <a:t> </a:t>
            </a:r>
            <a:r>
              <a:rPr lang="en-US" sz="3600" dirty="0" smtClean="0">
                <a:solidFill>
                  <a:srgbClr val="FFFF00"/>
                </a:solidFill>
              </a:rPr>
              <a:t>26:</a:t>
            </a:r>
            <a:endParaRPr lang="en-US" sz="44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0"/>
            <a:ext cx="7162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FF00"/>
                </a:solidFill>
              </a:rPr>
              <a:t>Order In Exercise Of Spiritual Gifts (14:26-33)</a:t>
            </a:r>
            <a:endParaRPr lang="en-US" sz="3600" dirty="0" smtClean="0">
              <a:solidFill>
                <a:srgbClr val="FFFF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243840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All prophecy must be judged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121920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solidFill>
                  <a:srgbClr val="FFFF00"/>
                </a:solidFill>
              </a:rPr>
              <a:t>vs</a:t>
            </a:r>
            <a:r>
              <a:rPr lang="en-US" sz="3600" dirty="0" smtClean="0">
                <a:solidFill>
                  <a:srgbClr val="FFFF00"/>
                </a:solidFill>
              </a:rPr>
              <a:t> </a:t>
            </a:r>
            <a:r>
              <a:rPr lang="en-US" sz="3600" dirty="0" smtClean="0">
                <a:solidFill>
                  <a:srgbClr val="FFFF00"/>
                </a:solidFill>
              </a:rPr>
              <a:t>29:</a:t>
            </a:r>
            <a:endParaRPr lang="en-US" sz="44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0"/>
            <a:ext cx="7162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FF00"/>
                </a:solidFill>
              </a:rPr>
              <a:t>Women Keep Silent (14:34-35)</a:t>
            </a:r>
            <a:endParaRPr lang="en-US" sz="3600" dirty="0" smtClean="0">
              <a:solidFill>
                <a:srgbClr val="FFFF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2438400"/>
            <a:ext cx="9144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Paul </a:t>
            </a:r>
            <a:r>
              <a:rPr lang="en-US" sz="3600" dirty="0" smtClean="0">
                <a:solidFill>
                  <a:schemeClr val="bg1"/>
                </a:solidFill>
              </a:rPr>
              <a:t>has indicated that women can pray or prophesy publicly in church </a:t>
            </a:r>
            <a:r>
              <a:rPr lang="en-US" sz="3600" dirty="0" smtClean="0">
                <a:solidFill>
                  <a:schemeClr val="bg1"/>
                </a:solidFill>
              </a:rPr>
              <a:t>gatherings</a:t>
            </a:r>
          </a:p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(</a:t>
            </a:r>
            <a:r>
              <a:rPr lang="en-US" sz="3600" dirty="0" smtClean="0">
                <a:solidFill>
                  <a:schemeClr val="bg1"/>
                </a:solidFill>
              </a:rPr>
              <a:t>1 Corinthians </a:t>
            </a:r>
            <a:r>
              <a:rPr lang="en-US" sz="3600" dirty="0" smtClean="0">
                <a:solidFill>
                  <a:schemeClr val="bg1"/>
                </a:solidFill>
              </a:rPr>
              <a:t>11:5)</a:t>
            </a:r>
            <a:endParaRPr lang="en-US" sz="36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0"/>
            <a:ext cx="7162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FF00"/>
                </a:solidFill>
              </a:rPr>
              <a:t>Women Keep Silent (14:34-35)</a:t>
            </a:r>
            <a:endParaRPr lang="en-US" sz="3600" dirty="0" smtClean="0">
              <a:solidFill>
                <a:srgbClr val="FFFF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2438400"/>
            <a:ext cx="9144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women Greek </a:t>
            </a:r>
            <a:r>
              <a:rPr lang="en-US" sz="3600" i="1" dirty="0" smtClean="0">
                <a:solidFill>
                  <a:schemeClr val="bg1"/>
                </a:solidFill>
              </a:rPr>
              <a:t>'</a:t>
            </a:r>
            <a:r>
              <a:rPr lang="en-US" sz="3600" i="1" dirty="0" err="1" smtClean="0">
                <a:solidFill>
                  <a:schemeClr val="bg1"/>
                </a:solidFill>
              </a:rPr>
              <a:t>gune</a:t>
            </a:r>
            <a:r>
              <a:rPr lang="en-US" sz="3600" i="1" dirty="0" smtClean="0">
                <a:solidFill>
                  <a:schemeClr val="bg1"/>
                </a:solidFill>
              </a:rPr>
              <a:t>̄' </a:t>
            </a:r>
            <a:r>
              <a:rPr lang="en-US" sz="3600" dirty="0" smtClean="0">
                <a:solidFill>
                  <a:schemeClr val="bg1"/>
                </a:solidFill>
              </a:rPr>
              <a:t>a woman, a </a:t>
            </a:r>
            <a:r>
              <a:rPr lang="en-US" sz="3600" dirty="0" smtClean="0">
                <a:solidFill>
                  <a:schemeClr val="bg1"/>
                </a:solidFill>
              </a:rPr>
              <a:t>wife</a:t>
            </a:r>
          </a:p>
          <a:p>
            <a:pPr algn="ctr"/>
            <a:endParaRPr lang="en-US" sz="3600" dirty="0" smtClean="0">
              <a:solidFill>
                <a:schemeClr val="bg1"/>
              </a:solidFill>
            </a:endParaRPr>
          </a:p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So </a:t>
            </a:r>
            <a:r>
              <a:rPr lang="en-US" sz="3600" dirty="0" err="1" smtClean="0">
                <a:solidFill>
                  <a:schemeClr val="bg1"/>
                </a:solidFill>
              </a:rPr>
              <a:t>vs</a:t>
            </a:r>
            <a:r>
              <a:rPr lang="en-US" sz="3600" dirty="0" smtClean="0">
                <a:solidFill>
                  <a:schemeClr val="bg1"/>
                </a:solidFill>
              </a:rPr>
              <a:t> 34-35 cannot refer to all women in general, but specifically to married women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0"/>
            <a:ext cx="7162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FF00"/>
                </a:solidFill>
              </a:rPr>
              <a:t>Women Keep Silent (14:34-35)</a:t>
            </a:r>
            <a:endParaRPr lang="en-US" sz="3600" dirty="0" smtClean="0">
              <a:solidFill>
                <a:srgbClr val="FFFF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2438400"/>
            <a:ext cx="9144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The issue here is not about them preaching or prophesying but as it is clearly stated in the text: "IF THEY WANT TO LEARN SOMETHING, LET THEM ASK THEIR OWN HUSBANDS AT HOME".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0"/>
            <a:ext cx="7162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FF00"/>
                </a:solidFill>
              </a:rPr>
              <a:t>Women Keep Silent (14:34-35)</a:t>
            </a:r>
            <a:endParaRPr lang="en-US" sz="3600" dirty="0" smtClean="0">
              <a:solidFill>
                <a:srgbClr val="FFFF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1676400"/>
            <a:ext cx="91440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In this chapter </a:t>
            </a:r>
            <a:endParaRPr lang="en-US" sz="3600" dirty="0" smtClean="0">
              <a:solidFill>
                <a:schemeClr val="bg1"/>
              </a:solidFill>
            </a:endParaRPr>
          </a:p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Paul </a:t>
            </a:r>
            <a:r>
              <a:rPr lang="en-US" sz="3600" dirty="0" smtClean="0">
                <a:solidFill>
                  <a:schemeClr val="bg1"/>
                </a:solidFill>
              </a:rPr>
              <a:t>gives the injunction to </a:t>
            </a:r>
            <a:endParaRPr lang="en-US" sz="3600" dirty="0" smtClean="0">
              <a:solidFill>
                <a:schemeClr val="bg1"/>
              </a:solidFill>
            </a:endParaRPr>
          </a:p>
          <a:p>
            <a:pPr algn="ctr"/>
            <a:r>
              <a:rPr lang="en-US" sz="3600" i="1" dirty="0" smtClean="0">
                <a:solidFill>
                  <a:schemeClr val="bg1"/>
                </a:solidFill>
              </a:rPr>
              <a:t>"</a:t>
            </a:r>
            <a:r>
              <a:rPr lang="en-US" sz="3600" i="1" dirty="0" smtClean="0">
                <a:solidFill>
                  <a:schemeClr val="bg1"/>
                </a:solidFill>
              </a:rPr>
              <a:t>keep silent" </a:t>
            </a:r>
            <a:r>
              <a:rPr lang="en-US" sz="3600" dirty="0" smtClean="0">
                <a:solidFill>
                  <a:schemeClr val="bg1"/>
                </a:solidFill>
              </a:rPr>
              <a:t>with regards to </a:t>
            </a:r>
            <a:endParaRPr lang="en-US" sz="3600" dirty="0" smtClean="0">
              <a:solidFill>
                <a:schemeClr val="bg1"/>
              </a:solidFill>
            </a:endParaRPr>
          </a:p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three </a:t>
            </a:r>
            <a:r>
              <a:rPr lang="en-US" sz="3600" dirty="0" smtClean="0">
                <a:solidFill>
                  <a:schemeClr val="bg1"/>
                </a:solidFill>
              </a:rPr>
              <a:t>different situations: </a:t>
            </a:r>
          </a:p>
          <a:p>
            <a:pPr algn="ctr"/>
            <a:r>
              <a:rPr lang="en-US" sz="3600" i="1" dirty="0" smtClean="0">
                <a:solidFill>
                  <a:schemeClr val="bg1"/>
                </a:solidFill>
              </a:rPr>
              <a:t>speaking in tongues, </a:t>
            </a:r>
            <a:endParaRPr lang="en-US" sz="3600" i="1" dirty="0" smtClean="0">
              <a:solidFill>
                <a:schemeClr val="bg1"/>
              </a:solidFill>
            </a:endParaRPr>
          </a:p>
          <a:p>
            <a:pPr algn="ctr"/>
            <a:r>
              <a:rPr lang="en-US" sz="3600" i="1" dirty="0" smtClean="0">
                <a:solidFill>
                  <a:schemeClr val="bg1"/>
                </a:solidFill>
              </a:rPr>
              <a:t>prophecy </a:t>
            </a:r>
            <a:r>
              <a:rPr lang="en-US" sz="3600" i="1" dirty="0" smtClean="0">
                <a:solidFill>
                  <a:schemeClr val="bg1"/>
                </a:solidFill>
              </a:rPr>
              <a:t>and </a:t>
            </a:r>
            <a:endParaRPr lang="en-US" sz="3600" i="1" dirty="0" smtClean="0">
              <a:solidFill>
                <a:schemeClr val="bg1"/>
              </a:solidFill>
            </a:endParaRPr>
          </a:p>
          <a:p>
            <a:pPr algn="ctr"/>
            <a:r>
              <a:rPr lang="en-US" sz="3600" i="1" dirty="0" smtClean="0">
                <a:solidFill>
                  <a:schemeClr val="bg1"/>
                </a:solidFill>
              </a:rPr>
              <a:t>women </a:t>
            </a:r>
            <a:r>
              <a:rPr lang="en-US" sz="3600" i="1" dirty="0" smtClean="0">
                <a:solidFill>
                  <a:schemeClr val="bg1"/>
                </a:solidFill>
              </a:rPr>
              <a:t>asking </a:t>
            </a:r>
            <a:r>
              <a:rPr lang="en-US" sz="3600" i="1" dirty="0" smtClean="0">
                <a:solidFill>
                  <a:schemeClr val="bg1"/>
                </a:solidFill>
              </a:rPr>
              <a:t>questions</a:t>
            </a:r>
            <a:endParaRPr lang="en-US" sz="3600" i="1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0"/>
            <a:ext cx="7162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FF00"/>
                </a:solidFill>
              </a:rPr>
              <a:t>Women Keep Silent (14:34-35)</a:t>
            </a:r>
            <a:endParaRPr lang="en-US" sz="3600" dirty="0" smtClean="0">
              <a:solidFill>
                <a:srgbClr val="FFFF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1676400"/>
            <a:ext cx="9144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FFFF00"/>
                </a:solidFill>
              </a:rPr>
              <a:t>Speak in tongues </a:t>
            </a:r>
            <a:r>
              <a:rPr lang="en-US" sz="3600" dirty="0" smtClean="0">
                <a:solidFill>
                  <a:schemeClr val="bg1"/>
                </a:solidFill>
              </a:rPr>
              <a:t>to the church audience </a:t>
            </a:r>
            <a:endParaRPr lang="en-US" sz="3600" dirty="0" smtClean="0">
              <a:solidFill>
                <a:schemeClr val="bg1"/>
              </a:solidFill>
            </a:endParaRPr>
          </a:p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if </a:t>
            </a:r>
            <a:r>
              <a:rPr lang="en-US" sz="3600" dirty="0" smtClean="0">
                <a:solidFill>
                  <a:schemeClr val="bg1"/>
                </a:solidFill>
              </a:rPr>
              <a:t>there is someone who will also flow in interpretation. </a:t>
            </a:r>
            <a:endParaRPr lang="en-US" sz="3600" dirty="0" smtClean="0">
              <a:solidFill>
                <a:schemeClr val="bg1"/>
              </a:solidFill>
            </a:endParaRPr>
          </a:p>
          <a:p>
            <a:pPr algn="ctr"/>
            <a:r>
              <a:rPr lang="en-US" sz="3600" dirty="0" smtClean="0">
                <a:solidFill>
                  <a:srgbClr val="FFFF00"/>
                </a:solidFill>
              </a:rPr>
              <a:t>Else </a:t>
            </a:r>
            <a:r>
              <a:rPr lang="en-US" sz="3600" dirty="0" smtClean="0">
                <a:solidFill>
                  <a:srgbClr val="FFFF00"/>
                </a:solidFill>
              </a:rPr>
              <a:t>"keep silent" </a:t>
            </a:r>
            <a:r>
              <a:rPr lang="en-US" sz="3600" dirty="0" smtClean="0">
                <a:solidFill>
                  <a:schemeClr val="bg1"/>
                </a:solidFill>
              </a:rPr>
              <a:t>(1 Corinthians 14:27,28)</a:t>
            </a:r>
            <a:endParaRPr lang="en-US" sz="3600" i="1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2133600"/>
            <a:ext cx="9144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PROPER ORDER FOR </a:t>
            </a:r>
            <a:endParaRPr lang="en-US" sz="3600" dirty="0" smtClean="0">
              <a:solidFill>
                <a:schemeClr val="bg1"/>
              </a:solidFill>
            </a:endParaRPr>
          </a:p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SPIRITUAL </a:t>
            </a:r>
            <a:r>
              <a:rPr lang="en-US" sz="3600" dirty="0" smtClean="0">
                <a:solidFill>
                  <a:schemeClr val="bg1"/>
                </a:solidFill>
              </a:rPr>
              <a:t>GIFTS </a:t>
            </a:r>
            <a:endParaRPr lang="en-US" sz="3600" dirty="0" smtClean="0">
              <a:solidFill>
                <a:schemeClr val="bg1"/>
              </a:solidFill>
            </a:endParaRPr>
          </a:p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TO </a:t>
            </a:r>
            <a:r>
              <a:rPr lang="en-US" sz="3600" dirty="0" smtClean="0">
                <a:solidFill>
                  <a:schemeClr val="bg1"/>
                </a:solidFill>
              </a:rPr>
              <a:t>BE EXERCISED IN GATHERINGS</a:t>
            </a:r>
            <a:endParaRPr lang="en-US" sz="3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0"/>
            <a:ext cx="7162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FF00"/>
                </a:solidFill>
              </a:rPr>
              <a:t>Women Keep Silent (14:34-35)</a:t>
            </a:r>
            <a:endParaRPr lang="en-US" sz="3600" dirty="0" smtClean="0">
              <a:solidFill>
                <a:srgbClr val="FFFF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1676400"/>
            <a:ext cx="9144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Take turns to </a:t>
            </a:r>
            <a:r>
              <a:rPr lang="en-US" sz="3600" dirty="0" smtClean="0">
                <a:solidFill>
                  <a:srgbClr val="FFFF00"/>
                </a:solidFill>
              </a:rPr>
              <a:t>prophesy</a:t>
            </a:r>
            <a:r>
              <a:rPr lang="en-US" sz="3600" dirty="0" smtClean="0">
                <a:solidFill>
                  <a:schemeClr val="bg1"/>
                </a:solidFill>
              </a:rPr>
              <a:t>, when you have delivered your prophecy </a:t>
            </a:r>
            <a:r>
              <a:rPr lang="en-US" sz="3600" dirty="0" smtClean="0">
                <a:solidFill>
                  <a:srgbClr val="FFFF00"/>
                </a:solidFill>
              </a:rPr>
              <a:t>then "keep silent" </a:t>
            </a:r>
            <a:r>
              <a:rPr lang="en-US" sz="3600" dirty="0" smtClean="0">
                <a:solidFill>
                  <a:schemeClr val="bg1"/>
                </a:solidFill>
              </a:rPr>
              <a:t>when some else has the inspiration to prophesy (1 Corinthians 14:29,30)</a:t>
            </a:r>
            <a:endParaRPr lang="en-US" sz="3600" i="1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0"/>
            <a:ext cx="7162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FF00"/>
                </a:solidFill>
              </a:rPr>
              <a:t>Women Keep Silent (14:34-35)</a:t>
            </a:r>
            <a:endParaRPr lang="en-US" sz="3600" dirty="0" smtClean="0">
              <a:solidFill>
                <a:srgbClr val="FFFF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1676400"/>
            <a:ext cx="9144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Wives, if you have </a:t>
            </a:r>
            <a:r>
              <a:rPr lang="en-US" sz="3600" dirty="0" smtClean="0">
                <a:solidFill>
                  <a:srgbClr val="FFFF00"/>
                </a:solidFill>
              </a:rPr>
              <a:t>questions</a:t>
            </a:r>
            <a:r>
              <a:rPr lang="en-US" sz="3600" dirty="0" smtClean="0">
                <a:solidFill>
                  <a:schemeClr val="bg1"/>
                </a:solidFill>
              </a:rPr>
              <a:t> </a:t>
            </a:r>
            <a:endParaRPr lang="en-US" sz="3600" dirty="0" smtClean="0">
              <a:solidFill>
                <a:schemeClr val="bg1"/>
              </a:solidFill>
            </a:endParaRPr>
          </a:p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"</a:t>
            </a:r>
            <a:r>
              <a:rPr lang="en-US" sz="3600" dirty="0" smtClean="0">
                <a:solidFill>
                  <a:schemeClr val="bg1"/>
                </a:solidFill>
              </a:rPr>
              <a:t>keep silent" in church. </a:t>
            </a:r>
            <a:endParaRPr lang="en-US" sz="3600" dirty="0" smtClean="0">
              <a:solidFill>
                <a:schemeClr val="bg1"/>
              </a:solidFill>
            </a:endParaRPr>
          </a:p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Ask </a:t>
            </a:r>
            <a:r>
              <a:rPr lang="en-US" sz="3600" dirty="0" smtClean="0">
                <a:solidFill>
                  <a:schemeClr val="bg1"/>
                </a:solidFill>
              </a:rPr>
              <a:t>your </a:t>
            </a:r>
            <a:r>
              <a:rPr lang="en-US" sz="3600" dirty="0" smtClean="0">
                <a:solidFill>
                  <a:schemeClr val="bg1"/>
                </a:solidFill>
              </a:rPr>
              <a:t>husbands </a:t>
            </a:r>
            <a:r>
              <a:rPr lang="en-US" sz="3600" dirty="0" smtClean="0">
                <a:solidFill>
                  <a:schemeClr val="bg1"/>
                </a:solidFill>
              </a:rPr>
              <a:t>at </a:t>
            </a:r>
            <a:endParaRPr lang="en-US" sz="3600" dirty="0" smtClean="0">
              <a:solidFill>
                <a:schemeClr val="bg1"/>
              </a:solidFill>
            </a:endParaRPr>
          </a:p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home </a:t>
            </a:r>
            <a:r>
              <a:rPr lang="en-US" sz="3600" dirty="0" smtClean="0">
                <a:solidFill>
                  <a:schemeClr val="bg1"/>
                </a:solidFill>
              </a:rPr>
              <a:t>later (1 Corinthians 14:34,35)</a:t>
            </a:r>
            <a:endParaRPr lang="en-US" sz="3600" i="1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0"/>
            <a:ext cx="7162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FF00"/>
                </a:solidFill>
              </a:rPr>
              <a:t>Let All Things Be Done, </a:t>
            </a:r>
            <a:endParaRPr lang="en-US" sz="3600" dirty="0" smtClean="0">
              <a:solidFill>
                <a:srgbClr val="FFFF00"/>
              </a:solidFill>
            </a:endParaRPr>
          </a:p>
          <a:p>
            <a:r>
              <a:rPr lang="en-US" sz="3600" dirty="0" smtClean="0">
                <a:solidFill>
                  <a:srgbClr val="FFFF00"/>
                </a:solidFill>
              </a:rPr>
              <a:t>Decently </a:t>
            </a:r>
            <a:r>
              <a:rPr lang="en-US" sz="3600" dirty="0" smtClean="0">
                <a:solidFill>
                  <a:srgbClr val="FFFF00"/>
                </a:solidFill>
              </a:rPr>
              <a:t>(14:36-40)</a:t>
            </a:r>
            <a:endParaRPr lang="en-US" sz="3600" dirty="0" smtClean="0">
              <a:solidFill>
                <a:srgbClr val="FFFF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1676400"/>
            <a:ext cx="9144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The </a:t>
            </a:r>
            <a:r>
              <a:rPr lang="en-US" sz="3600" dirty="0" smtClean="0">
                <a:solidFill>
                  <a:schemeClr val="bg1"/>
                </a:solidFill>
              </a:rPr>
              <a:t>proper exercise of </a:t>
            </a:r>
            <a:endParaRPr lang="en-US" sz="3600" dirty="0" smtClean="0">
              <a:solidFill>
                <a:schemeClr val="bg1"/>
              </a:solidFill>
            </a:endParaRPr>
          </a:p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spiritual </a:t>
            </a:r>
            <a:r>
              <a:rPr lang="en-US" sz="3600" dirty="0" smtClean="0">
                <a:solidFill>
                  <a:schemeClr val="bg1"/>
                </a:solidFill>
              </a:rPr>
              <a:t>gifts are the </a:t>
            </a:r>
            <a:endParaRPr lang="en-US" sz="3600" dirty="0" smtClean="0">
              <a:solidFill>
                <a:schemeClr val="bg1"/>
              </a:solidFill>
            </a:endParaRPr>
          </a:p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commandments </a:t>
            </a:r>
            <a:r>
              <a:rPr lang="en-US" sz="3600" dirty="0" smtClean="0">
                <a:solidFill>
                  <a:schemeClr val="bg1"/>
                </a:solidFill>
              </a:rPr>
              <a:t>of the Lord</a:t>
            </a:r>
            <a:endParaRPr lang="en-US" sz="3600" i="1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0"/>
            <a:ext cx="7162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FF00"/>
                </a:solidFill>
              </a:rPr>
              <a:t>Benefits of Tongues </a:t>
            </a:r>
            <a:endParaRPr lang="en-US" sz="3600" dirty="0" smtClean="0">
              <a:solidFill>
                <a:srgbClr val="FFFF00"/>
              </a:solidFill>
            </a:endParaRPr>
          </a:p>
          <a:p>
            <a:r>
              <a:rPr lang="en-US" sz="3600" dirty="0" smtClean="0">
                <a:solidFill>
                  <a:srgbClr val="FFFF00"/>
                </a:solidFill>
              </a:rPr>
              <a:t>and </a:t>
            </a:r>
            <a:r>
              <a:rPr lang="en-US" sz="3600" dirty="0" smtClean="0">
                <a:solidFill>
                  <a:srgbClr val="FFFF00"/>
                </a:solidFill>
              </a:rPr>
              <a:t>Prophecy (14:1-5)</a:t>
            </a:r>
            <a:endParaRPr lang="en-US" sz="3600" dirty="0" smtClean="0">
              <a:solidFill>
                <a:srgbClr val="FFFF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2209800"/>
            <a:ext cx="9144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ALL </a:t>
            </a:r>
            <a:r>
              <a:rPr lang="en-US" sz="3600" dirty="0" smtClean="0">
                <a:solidFill>
                  <a:schemeClr val="bg1"/>
                </a:solidFill>
              </a:rPr>
              <a:t>BELIEVERS </a:t>
            </a:r>
            <a:endParaRPr lang="en-US" sz="3600" dirty="0" smtClean="0">
              <a:solidFill>
                <a:schemeClr val="bg1"/>
              </a:solidFill>
            </a:endParaRPr>
          </a:p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ARE </a:t>
            </a:r>
            <a:r>
              <a:rPr lang="en-US" sz="3600" dirty="0" smtClean="0">
                <a:solidFill>
                  <a:schemeClr val="bg1"/>
                </a:solidFill>
              </a:rPr>
              <a:t>TO DESIRE SPIRITUAL GIFTS </a:t>
            </a:r>
            <a:endParaRPr lang="en-US" sz="3600" dirty="0" smtClean="0">
              <a:solidFill>
                <a:schemeClr val="bg1"/>
              </a:solidFill>
            </a:endParaRPr>
          </a:p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ESPECIALLY </a:t>
            </a:r>
            <a:r>
              <a:rPr lang="en-US" sz="3600" dirty="0" smtClean="0">
                <a:solidFill>
                  <a:schemeClr val="bg1"/>
                </a:solidFill>
              </a:rPr>
              <a:t>TO </a:t>
            </a:r>
            <a:r>
              <a:rPr lang="en-US" sz="3600" dirty="0" smtClean="0">
                <a:solidFill>
                  <a:schemeClr val="bg1"/>
                </a:solidFill>
              </a:rPr>
              <a:t>PROPHESY</a:t>
            </a:r>
            <a:endParaRPr lang="en-US" sz="3600" dirty="0" smtClean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121920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solidFill>
                  <a:srgbClr val="FFFF00"/>
                </a:solidFill>
              </a:rPr>
              <a:t>vs</a:t>
            </a:r>
            <a:r>
              <a:rPr lang="en-US" sz="3600" dirty="0" smtClean="0">
                <a:solidFill>
                  <a:srgbClr val="FFFF00"/>
                </a:solidFill>
              </a:rPr>
              <a:t> 1:</a:t>
            </a:r>
            <a:endParaRPr lang="en-US" sz="44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0"/>
            <a:ext cx="7162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FF00"/>
                </a:solidFill>
              </a:rPr>
              <a:t>Benefits of Tongues </a:t>
            </a:r>
            <a:endParaRPr lang="en-US" sz="3600" dirty="0" smtClean="0">
              <a:solidFill>
                <a:srgbClr val="FFFF00"/>
              </a:solidFill>
            </a:endParaRPr>
          </a:p>
          <a:p>
            <a:r>
              <a:rPr lang="en-US" sz="3600" dirty="0" smtClean="0">
                <a:solidFill>
                  <a:srgbClr val="FFFF00"/>
                </a:solidFill>
              </a:rPr>
              <a:t>and </a:t>
            </a:r>
            <a:r>
              <a:rPr lang="en-US" sz="3600" dirty="0" smtClean="0">
                <a:solidFill>
                  <a:srgbClr val="FFFF00"/>
                </a:solidFill>
              </a:rPr>
              <a:t>Prophecy (14:1-5)</a:t>
            </a:r>
            <a:endParaRPr lang="en-US" sz="3600" dirty="0" smtClean="0">
              <a:solidFill>
                <a:srgbClr val="FFFF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2209800"/>
            <a:ext cx="9144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Praying/speaking in tongues </a:t>
            </a:r>
            <a:endParaRPr lang="en-US" sz="3600" dirty="0" smtClean="0">
              <a:solidFill>
                <a:schemeClr val="bg1"/>
              </a:solidFill>
            </a:endParaRPr>
          </a:p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enables </a:t>
            </a:r>
            <a:r>
              <a:rPr lang="en-US" sz="3600" dirty="0" smtClean="0">
                <a:solidFill>
                  <a:schemeClr val="bg1"/>
                </a:solidFill>
              </a:rPr>
              <a:t>you to pray </a:t>
            </a:r>
            <a:r>
              <a:rPr lang="en-US" sz="3600" dirty="0" smtClean="0">
                <a:solidFill>
                  <a:srgbClr val="FFFF00"/>
                </a:solidFill>
              </a:rPr>
              <a:t>MYSTERIES</a:t>
            </a:r>
          </a:p>
          <a:p>
            <a:pPr algn="ctr"/>
            <a:endParaRPr lang="en-US" sz="3600" dirty="0" smtClean="0">
              <a:solidFill>
                <a:schemeClr val="bg1"/>
              </a:solidFill>
            </a:endParaRPr>
          </a:p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Praying/speaking in tongues </a:t>
            </a:r>
            <a:r>
              <a:rPr lang="en-US" sz="3600" dirty="0" smtClean="0">
                <a:solidFill>
                  <a:srgbClr val="FFFF00"/>
                </a:solidFill>
              </a:rPr>
              <a:t>EDIFIES</a:t>
            </a:r>
            <a:r>
              <a:rPr lang="en-US" sz="3600" dirty="0" smtClean="0">
                <a:solidFill>
                  <a:schemeClr val="bg1"/>
                </a:solidFill>
              </a:rPr>
              <a:t> </a:t>
            </a:r>
            <a:r>
              <a:rPr lang="en-US" sz="3600" dirty="0" smtClean="0">
                <a:solidFill>
                  <a:schemeClr val="bg1"/>
                </a:solidFill>
              </a:rPr>
              <a:t>you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121920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solidFill>
                  <a:srgbClr val="FFFF00"/>
                </a:solidFill>
              </a:rPr>
              <a:t>vs</a:t>
            </a:r>
            <a:r>
              <a:rPr lang="en-US" sz="3600" dirty="0" smtClean="0">
                <a:solidFill>
                  <a:srgbClr val="FFFF00"/>
                </a:solidFill>
              </a:rPr>
              <a:t> </a:t>
            </a:r>
            <a:r>
              <a:rPr lang="en-US" sz="3600" dirty="0" smtClean="0">
                <a:solidFill>
                  <a:srgbClr val="FFFF00"/>
                </a:solidFill>
              </a:rPr>
              <a:t>2-4:</a:t>
            </a:r>
            <a:endParaRPr lang="en-US" sz="44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0"/>
            <a:ext cx="7162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FF00"/>
                </a:solidFill>
              </a:rPr>
              <a:t>Benefits of Tongues </a:t>
            </a:r>
            <a:endParaRPr lang="en-US" sz="3600" dirty="0" smtClean="0">
              <a:solidFill>
                <a:srgbClr val="FFFF00"/>
              </a:solidFill>
            </a:endParaRPr>
          </a:p>
          <a:p>
            <a:r>
              <a:rPr lang="en-US" sz="3600" dirty="0" smtClean="0">
                <a:solidFill>
                  <a:srgbClr val="FFFF00"/>
                </a:solidFill>
              </a:rPr>
              <a:t>and </a:t>
            </a:r>
            <a:r>
              <a:rPr lang="en-US" sz="3600" dirty="0" smtClean="0">
                <a:solidFill>
                  <a:srgbClr val="FFFF00"/>
                </a:solidFill>
              </a:rPr>
              <a:t>Prophecy (14:1-5)</a:t>
            </a:r>
            <a:endParaRPr lang="en-US" sz="3600" dirty="0" smtClean="0">
              <a:solidFill>
                <a:srgbClr val="FFFF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2209800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Prophecy brings </a:t>
            </a:r>
            <a:endParaRPr lang="en-US" sz="3600" dirty="0" smtClean="0">
              <a:solidFill>
                <a:schemeClr val="bg1"/>
              </a:solidFill>
            </a:endParaRPr>
          </a:p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edification</a:t>
            </a:r>
            <a:r>
              <a:rPr lang="en-US" sz="3600" dirty="0" smtClean="0">
                <a:solidFill>
                  <a:schemeClr val="bg1"/>
                </a:solidFill>
              </a:rPr>
              <a:t>, exhortation and comfort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121920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solidFill>
                  <a:srgbClr val="FFFF00"/>
                </a:solidFill>
              </a:rPr>
              <a:t>vs</a:t>
            </a:r>
            <a:r>
              <a:rPr lang="en-US" sz="3600" dirty="0" smtClean="0">
                <a:solidFill>
                  <a:srgbClr val="FFFF00"/>
                </a:solidFill>
              </a:rPr>
              <a:t> </a:t>
            </a:r>
            <a:r>
              <a:rPr lang="en-US" sz="3600" dirty="0" smtClean="0">
                <a:solidFill>
                  <a:srgbClr val="FFFF00"/>
                </a:solidFill>
              </a:rPr>
              <a:t>2-4:</a:t>
            </a:r>
            <a:endParaRPr lang="en-US" sz="44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0"/>
            <a:ext cx="7162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FF00"/>
                </a:solidFill>
              </a:rPr>
              <a:t>Do Everything To </a:t>
            </a:r>
            <a:endParaRPr lang="en-US" sz="3600" dirty="0" smtClean="0">
              <a:solidFill>
                <a:srgbClr val="FFFF00"/>
              </a:solidFill>
            </a:endParaRPr>
          </a:p>
          <a:p>
            <a:r>
              <a:rPr lang="en-US" sz="3600" dirty="0" smtClean="0">
                <a:solidFill>
                  <a:srgbClr val="FFFF00"/>
                </a:solidFill>
              </a:rPr>
              <a:t>Edify </a:t>
            </a:r>
            <a:r>
              <a:rPr lang="en-US" sz="3600" dirty="0" smtClean="0">
                <a:solidFill>
                  <a:srgbClr val="FFFF00"/>
                </a:solidFill>
              </a:rPr>
              <a:t>Others (</a:t>
            </a:r>
            <a:r>
              <a:rPr lang="en-US" sz="3600" dirty="0" smtClean="0">
                <a:solidFill>
                  <a:srgbClr val="FFFF00"/>
                </a:solidFill>
              </a:rPr>
              <a:t>14:6-20)</a:t>
            </a:r>
            <a:endParaRPr lang="en-US" sz="3600" dirty="0" smtClean="0">
              <a:solidFill>
                <a:srgbClr val="FFFF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2209800"/>
            <a:ext cx="91440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To benefit people in a congregation:</a:t>
            </a:r>
          </a:p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REVELATION</a:t>
            </a:r>
          </a:p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KNOWLEDGE</a:t>
            </a:r>
          </a:p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PROPHESYING</a:t>
            </a:r>
          </a:p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TEACHING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121920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solidFill>
                  <a:srgbClr val="FFFF00"/>
                </a:solidFill>
              </a:rPr>
              <a:t>vs</a:t>
            </a:r>
            <a:r>
              <a:rPr lang="en-US" sz="3600" dirty="0" smtClean="0">
                <a:solidFill>
                  <a:srgbClr val="FFFF00"/>
                </a:solidFill>
              </a:rPr>
              <a:t> </a:t>
            </a:r>
            <a:r>
              <a:rPr lang="en-US" sz="3600" dirty="0" smtClean="0">
                <a:solidFill>
                  <a:srgbClr val="FFFF00"/>
                </a:solidFill>
              </a:rPr>
              <a:t>6</a:t>
            </a:r>
            <a:r>
              <a:rPr lang="en-US" sz="3600" dirty="0" smtClean="0">
                <a:solidFill>
                  <a:srgbClr val="FFFF00"/>
                </a:solidFill>
              </a:rPr>
              <a:t>:</a:t>
            </a:r>
            <a:endParaRPr lang="en-US" sz="44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0"/>
            <a:ext cx="7162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FF00"/>
                </a:solidFill>
              </a:rPr>
              <a:t>Do Everything To </a:t>
            </a:r>
            <a:endParaRPr lang="en-US" sz="3600" dirty="0" smtClean="0">
              <a:solidFill>
                <a:srgbClr val="FFFF00"/>
              </a:solidFill>
            </a:endParaRPr>
          </a:p>
          <a:p>
            <a:r>
              <a:rPr lang="en-US" sz="3600" dirty="0" smtClean="0">
                <a:solidFill>
                  <a:srgbClr val="FFFF00"/>
                </a:solidFill>
              </a:rPr>
              <a:t>Edify </a:t>
            </a:r>
            <a:r>
              <a:rPr lang="en-US" sz="3600" dirty="0" smtClean="0">
                <a:solidFill>
                  <a:srgbClr val="FFFF00"/>
                </a:solidFill>
              </a:rPr>
              <a:t>Others (</a:t>
            </a:r>
            <a:r>
              <a:rPr lang="en-US" sz="3600" dirty="0" smtClean="0">
                <a:solidFill>
                  <a:srgbClr val="FFFF00"/>
                </a:solidFill>
              </a:rPr>
              <a:t>14:6-20)</a:t>
            </a:r>
            <a:endParaRPr lang="en-US" sz="3600" dirty="0" smtClean="0">
              <a:solidFill>
                <a:srgbClr val="FFFF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2209800"/>
            <a:ext cx="9144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3600" dirty="0" smtClean="0">
              <a:solidFill>
                <a:schemeClr val="bg1"/>
              </a:solidFill>
            </a:endParaRPr>
          </a:p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Unless what is spoken is understood by the congregation, it will not benefit them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121920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solidFill>
                  <a:srgbClr val="FFFF00"/>
                </a:solidFill>
              </a:rPr>
              <a:t>vs</a:t>
            </a:r>
            <a:r>
              <a:rPr lang="en-US" sz="3600" dirty="0" smtClean="0">
                <a:solidFill>
                  <a:srgbClr val="FFFF00"/>
                </a:solidFill>
              </a:rPr>
              <a:t> 7-11:</a:t>
            </a:r>
            <a:endParaRPr lang="en-US" sz="44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0"/>
            <a:ext cx="7162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FF00"/>
                </a:solidFill>
              </a:rPr>
              <a:t>Do Everything To </a:t>
            </a:r>
            <a:endParaRPr lang="en-US" sz="3600" dirty="0" smtClean="0">
              <a:solidFill>
                <a:srgbClr val="FFFF00"/>
              </a:solidFill>
            </a:endParaRPr>
          </a:p>
          <a:p>
            <a:r>
              <a:rPr lang="en-US" sz="3600" dirty="0" smtClean="0">
                <a:solidFill>
                  <a:srgbClr val="FFFF00"/>
                </a:solidFill>
              </a:rPr>
              <a:t>Edify </a:t>
            </a:r>
            <a:r>
              <a:rPr lang="en-US" sz="3600" dirty="0" smtClean="0">
                <a:solidFill>
                  <a:srgbClr val="FFFF00"/>
                </a:solidFill>
              </a:rPr>
              <a:t>Others (</a:t>
            </a:r>
            <a:r>
              <a:rPr lang="en-US" sz="3600" dirty="0" smtClean="0">
                <a:solidFill>
                  <a:srgbClr val="FFFF00"/>
                </a:solidFill>
              </a:rPr>
              <a:t>14:6-20)</a:t>
            </a:r>
            <a:endParaRPr lang="en-US" sz="3600" dirty="0" smtClean="0">
              <a:solidFill>
                <a:srgbClr val="FFFF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2209800"/>
            <a:ext cx="91440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3600" dirty="0" smtClean="0">
              <a:solidFill>
                <a:schemeClr val="bg1"/>
              </a:solidFill>
            </a:endParaRPr>
          </a:p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zealous Greek </a:t>
            </a:r>
            <a:r>
              <a:rPr lang="en-US" sz="3600" i="1" dirty="0" smtClean="0">
                <a:solidFill>
                  <a:schemeClr val="bg1"/>
                </a:solidFill>
              </a:rPr>
              <a:t>'</a:t>
            </a:r>
            <a:r>
              <a:rPr lang="en-US" sz="3600" i="1" dirty="0" err="1" smtClean="0">
                <a:solidFill>
                  <a:schemeClr val="bg1"/>
                </a:solidFill>
              </a:rPr>
              <a:t>zēlōtēs</a:t>
            </a:r>
            <a:r>
              <a:rPr lang="en-US" sz="3600" i="1" dirty="0" smtClean="0">
                <a:solidFill>
                  <a:schemeClr val="bg1"/>
                </a:solidFill>
              </a:rPr>
              <a:t>' </a:t>
            </a:r>
          </a:p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= one burning with zeal, </a:t>
            </a:r>
          </a:p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most eagerly desirous of, </a:t>
            </a:r>
          </a:p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vehemently contending for a thing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121920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solidFill>
                  <a:srgbClr val="FFFF00"/>
                </a:solidFill>
              </a:rPr>
              <a:t>vs</a:t>
            </a:r>
            <a:r>
              <a:rPr lang="en-US" sz="3600" dirty="0" smtClean="0">
                <a:solidFill>
                  <a:srgbClr val="FFFF00"/>
                </a:solidFill>
              </a:rPr>
              <a:t> 12:</a:t>
            </a:r>
            <a:endParaRPr lang="en-US" sz="44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0"/>
            <a:ext cx="7162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FF00"/>
                </a:solidFill>
              </a:rPr>
              <a:t>Do Everything To </a:t>
            </a:r>
            <a:endParaRPr lang="en-US" sz="3600" dirty="0" smtClean="0">
              <a:solidFill>
                <a:srgbClr val="FFFF00"/>
              </a:solidFill>
            </a:endParaRPr>
          </a:p>
          <a:p>
            <a:r>
              <a:rPr lang="en-US" sz="3600" dirty="0" smtClean="0">
                <a:solidFill>
                  <a:srgbClr val="FFFF00"/>
                </a:solidFill>
              </a:rPr>
              <a:t>Edify </a:t>
            </a:r>
            <a:r>
              <a:rPr lang="en-US" sz="3600" dirty="0" smtClean="0">
                <a:solidFill>
                  <a:srgbClr val="FFFF00"/>
                </a:solidFill>
              </a:rPr>
              <a:t>Others (</a:t>
            </a:r>
            <a:r>
              <a:rPr lang="en-US" sz="3600" dirty="0" smtClean="0">
                <a:solidFill>
                  <a:srgbClr val="FFFF00"/>
                </a:solidFill>
              </a:rPr>
              <a:t>14:6-20)</a:t>
            </a:r>
            <a:endParaRPr lang="en-US" sz="3600" dirty="0" smtClean="0">
              <a:solidFill>
                <a:srgbClr val="FFFF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2286000"/>
            <a:ext cx="9144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pray and sing both ways </a:t>
            </a:r>
            <a:r>
              <a:rPr lang="en-US" sz="3600" dirty="0" smtClean="0">
                <a:solidFill>
                  <a:schemeClr val="bg1"/>
                </a:solidFill>
              </a:rPr>
              <a:t>– </a:t>
            </a:r>
          </a:p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with </a:t>
            </a:r>
            <a:r>
              <a:rPr lang="en-US" sz="3600" dirty="0" smtClean="0">
                <a:solidFill>
                  <a:schemeClr val="bg1"/>
                </a:solidFill>
              </a:rPr>
              <a:t>the spirit and </a:t>
            </a:r>
            <a:endParaRPr lang="en-US" sz="3600" dirty="0" smtClean="0">
              <a:solidFill>
                <a:schemeClr val="bg1"/>
              </a:solidFill>
            </a:endParaRPr>
          </a:p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with </a:t>
            </a:r>
            <a:r>
              <a:rPr lang="en-US" sz="3600" dirty="0" smtClean="0">
                <a:solidFill>
                  <a:schemeClr val="bg1"/>
                </a:solidFill>
              </a:rPr>
              <a:t>the understanding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121920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solidFill>
                  <a:srgbClr val="FFFF00"/>
                </a:solidFill>
              </a:rPr>
              <a:t>vs</a:t>
            </a:r>
            <a:r>
              <a:rPr lang="en-US" sz="3600" dirty="0" smtClean="0">
                <a:solidFill>
                  <a:srgbClr val="FFFF00"/>
                </a:solidFill>
              </a:rPr>
              <a:t> 13-15:</a:t>
            </a:r>
            <a:endParaRPr lang="en-US" sz="44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1185</TotalTime>
  <Words>545</Words>
  <Application>Microsoft Office PowerPoint</Application>
  <PresentationFormat>On-screen Show (4:3)</PresentationFormat>
  <Paragraphs>103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Ashish Raichur</dc:creator>
  <cp:lastModifiedBy>Ashish Raichur</cp:lastModifiedBy>
  <cp:revision>418</cp:revision>
  <dcterms:created xsi:type="dcterms:W3CDTF">2006-08-16T00:00:00Z</dcterms:created>
  <dcterms:modified xsi:type="dcterms:W3CDTF">2019-11-15T16:00:23Z</dcterms:modified>
</cp:coreProperties>
</file>