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82" r:id="rId3"/>
    <p:sldId id="283"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CBBA54-CCD9-4A92-AF0C-184F80E0E1E1}" type="datetimeFigureOut">
              <a:rPr lang="en-IN" smtClean="0"/>
              <a:t>10-10-2020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77DAAD-EA6A-44BA-9A95-3B4E6A5B53DF}" type="slidenum">
              <a:rPr lang="en-IN" smtClean="0"/>
              <a:t>‹#›</a:t>
            </a:fld>
            <a:endParaRPr lang="en-IN"/>
          </a:p>
        </p:txBody>
      </p:sp>
      <p:pic>
        <p:nvPicPr>
          <p:cNvPr id="9" name="Picture 8">
            <a:extLst>
              <a:ext uri="{FF2B5EF4-FFF2-40B4-BE49-F238E27FC236}">
                <a16:creationId xmlns:a16="http://schemas.microsoft.com/office/drawing/2014/main" id="{5395A3BB-34F4-4141-9FFE-5F6372D1D5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9235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BBA54-CCD9-4A92-AF0C-184F80E0E1E1}" type="datetimeFigureOut">
              <a:rPr lang="en-IN" smtClean="0"/>
              <a:t>10-10-2020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257902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BBA54-CCD9-4A92-AF0C-184F80E0E1E1}" type="datetimeFigureOut">
              <a:rPr lang="en-IN" smtClean="0"/>
              <a:t>10-10-2020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129778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BBA54-CCD9-4A92-AF0C-184F80E0E1E1}" type="datetimeFigureOut">
              <a:rPr lang="en-IN" smtClean="0"/>
              <a:t>10-10-2020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77DAAD-EA6A-44BA-9A95-3B4E6A5B53DF}" type="slidenum">
              <a:rPr lang="en-IN" smtClean="0"/>
              <a:t>‹#›</a:t>
            </a:fld>
            <a:endParaRPr lang="en-IN"/>
          </a:p>
        </p:txBody>
      </p:sp>
      <p:pic>
        <p:nvPicPr>
          <p:cNvPr id="7" name="Picture 6">
            <a:extLst>
              <a:ext uri="{FF2B5EF4-FFF2-40B4-BE49-F238E27FC236}">
                <a16:creationId xmlns:a16="http://schemas.microsoft.com/office/drawing/2014/main" id="{54756498-E78E-4A63-B095-CA94ABE16F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9533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CBBA54-CCD9-4A92-AF0C-184F80E0E1E1}" type="datetimeFigureOut">
              <a:rPr lang="en-IN" smtClean="0"/>
              <a:t>10-10-2020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392139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CBBA54-CCD9-4A92-AF0C-184F80E0E1E1}" type="datetimeFigureOut">
              <a:rPr lang="en-IN" smtClean="0"/>
              <a:t>10-10-2020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15126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CBBA54-CCD9-4A92-AF0C-184F80E0E1E1}" type="datetimeFigureOut">
              <a:rPr lang="en-IN" smtClean="0"/>
              <a:t>10-10-2020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409556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CBBA54-CCD9-4A92-AF0C-184F80E0E1E1}" type="datetimeFigureOut">
              <a:rPr lang="en-IN" smtClean="0"/>
              <a:t>10-10-2020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64393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BBA54-CCD9-4A92-AF0C-184F80E0E1E1}" type="datetimeFigureOut">
              <a:rPr lang="en-IN" smtClean="0"/>
              <a:t>10-10-2020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57719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CBBA54-CCD9-4A92-AF0C-184F80E0E1E1}" type="datetimeFigureOut">
              <a:rPr lang="en-IN" smtClean="0"/>
              <a:t>10-10-2020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102836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CBBA54-CCD9-4A92-AF0C-184F80E0E1E1}" type="datetimeFigureOut">
              <a:rPr lang="en-IN" smtClean="0"/>
              <a:t>10-10-2020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77DAAD-EA6A-44BA-9A95-3B4E6A5B53DF}" type="slidenum">
              <a:rPr lang="en-IN" smtClean="0"/>
              <a:t>‹#›</a:t>
            </a:fld>
            <a:endParaRPr lang="en-IN"/>
          </a:p>
        </p:txBody>
      </p:sp>
    </p:spTree>
    <p:extLst>
      <p:ext uri="{BB962C8B-B14F-4D97-AF65-F5344CB8AC3E}">
        <p14:creationId xmlns:p14="http://schemas.microsoft.com/office/powerpoint/2010/main" val="412296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BBA54-CCD9-4A92-AF0C-184F80E0E1E1}" type="datetimeFigureOut">
              <a:rPr lang="en-IN" smtClean="0"/>
              <a:t>10-10-2020</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7DAAD-EA6A-44BA-9A95-3B4E6A5B53DF}" type="slidenum">
              <a:rPr lang="en-IN" smtClean="0"/>
              <a:t>‹#›</a:t>
            </a:fld>
            <a:endParaRPr lang="en-IN"/>
          </a:p>
        </p:txBody>
      </p:sp>
    </p:spTree>
    <p:extLst>
      <p:ext uri="{BB962C8B-B14F-4D97-AF65-F5344CB8AC3E}">
        <p14:creationId xmlns:p14="http://schemas.microsoft.com/office/powerpoint/2010/main" val="1485260037"/>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D9E8-8181-42D8-93D0-EAF03E3DB746}"/>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3912B0DA-D5D1-4C25-95E0-DF51A8E9E2B5}"/>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335763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B759-7A2B-41AE-8F85-CF675420A93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F0BE82A-1E93-4E7C-A545-A3CDF8A4E880}"/>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1 Peter 2: 23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who, when He was reviled, did not revile in return; when He suffered, He did not threaten, but committed Himself to Him who judges righteously.</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17946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3D588-569C-47A7-A862-42C0F76012C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3300483-863D-4599-BBA3-A45A90356AA6}"/>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Luke 23:34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Father, forgive them, for they do not know what they do.”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11940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10E20-5FDC-4E2F-8143-323AC6574B7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4AE2E2E-FB93-4CD4-B947-9166E1D3B897}"/>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Psalm 37: 5-6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Commit your way to the Lord, Trust also in Him, And He shall bring it to pass. He shall bring forth your righteousness as the light, And your justice as the noonday.</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069658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9656-1F0D-44DB-91FB-DA201F4A885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ABE3498-A6BC-41CB-8632-986BD55F0490}"/>
              </a:ext>
            </a:extLst>
          </p:cNvPr>
          <p:cNvSpPr>
            <a:spLocks noGrp="1"/>
          </p:cNvSpPr>
          <p:nvPr>
            <p:ph idx="1"/>
          </p:nvPr>
        </p:nvSpPr>
        <p:spPr/>
        <p:txBody>
          <a:bodyPr/>
          <a:lstStyle/>
          <a:p>
            <a:pPr marL="0" indent="0" algn="ctr">
              <a:buNone/>
            </a:pPr>
            <a:endParaRPr lang="en-IN" sz="3600" dirty="0"/>
          </a:p>
          <a:p>
            <a:pPr marL="0" indent="0" algn="ctr">
              <a:buNone/>
            </a:pPr>
            <a:endParaRPr lang="en-IN" sz="3600" dirty="0"/>
          </a:p>
          <a:p>
            <a:pPr marL="0" indent="0" algn="ctr">
              <a:buNone/>
            </a:pPr>
            <a:r>
              <a:rPr lang="en-IN" sz="3600" dirty="0"/>
              <a:t>3. </a:t>
            </a:r>
            <a:r>
              <a:rPr lang="en-IN" sz="3600" b="1" dirty="0">
                <a:effectLst/>
                <a:latin typeface="Calibri" panose="020F0502020204030204" pitchFamily="34" charset="0"/>
                <a:ea typeface="Calibri" panose="020F0502020204030204" pitchFamily="34" charset="0"/>
                <a:cs typeface="Times New Roman" panose="02020603050405020304" pitchFamily="18" charset="0"/>
              </a:rPr>
              <a:t>By not holding us accountable for our sins</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47853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4B3AE-89D3-4784-9737-5D6347768F0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411279C-F280-49C8-A599-ACC06481FF88}"/>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Colossians 2: 13-14</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Then God made you alive with Christ, for he forgave all our sins. He cancelled the record of the charges against us and took it away by nailing it to the cross.</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91709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42EE-DB22-4CF0-9FB3-8505F80EB0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892A228-8BA4-4182-A9FB-5E08F87D323A}"/>
              </a:ext>
            </a:extLst>
          </p:cNvPr>
          <p:cNvSpPr>
            <a:spLocks noGrp="1"/>
          </p:cNvSpPr>
          <p:nvPr>
            <p:ph idx="1"/>
          </p:nvPr>
        </p:nvSpPr>
        <p:spPr/>
        <p:txBody>
          <a:bodyPr/>
          <a:lstStyle/>
          <a:p>
            <a:pPr marL="0" indent="0" algn="ctr">
              <a:lnSpc>
                <a:spcPct val="107000"/>
              </a:lnSpc>
              <a:spcAft>
                <a:spcPts val="800"/>
              </a:spcAft>
              <a:buNone/>
            </a:pPr>
            <a:r>
              <a:rPr lang="en-IN" sz="3600" dirty="0">
                <a:effectLst/>
                <a:latin typeface="Calibri" panose="020F0502020204030204" pitchFamily="34" charset="0"/>
                <a:ea typeface="Calibri" panose="020F0502020204030204" pitchFamily="34" charset="0"/>
                <a:cs typeface="Times New Roman" panose="02020603050405020304" pitchFamily="18" charset="0"/>
              </a:rPr>
              <a:t>God puts our sin out of sight by covering it </a:t>
            </a:r>
          </a:p>
          <a:p>
            <a:pPr marL="0" indent="0">
              <a:lnSpc>
                <a:spcPct val="107000"/>
              </a:lnSpc>
              <a:spcAft>
                <a:spcPts val="800"/>
              </a:spcAft>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Psalm 32: 1 Blessed is he whose transgression is forgiven, Whose sin is covered.</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034051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7B39-9343-4AF3-9258-0707442000C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65C4E74-DC54-4216-B675-4049761C979B}"/>
              </a:ext>
            </a:extLst>
          </p:cNvPr>
          <p:cNvSpPr>
            <a:spLocks noGrp="1"/>
          </p:cNvSpPr>
          <p:nvPr>
            <p:ph idx="1"/>
          </p:nvPr>
        </p:nvSpPr>
        <p:spPr/>
        <p:txBody>
          <a:bodyPr>
            <a:normAutofit/>
          </a:bodyPr>
          <a:lstStyle/>
          <a:p>
            <a:pPr marL="0" indent="0" algn="ctr">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God does not charge us with our sin </a:t>
            </a:r>
            <a:endParaRPr lang="en-IN" sz="3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Psalm 32:2 </a:t>
            </a: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Blessed is the man to whom the Lord does not impute iniquity.</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065196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03B72-E744-48A8-8C48-8FD0007DB9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BA202E3-8032-4421-9083-C213DD59E88A}"/>
              </a:ext>
            </a:extLst>
          </p:cNvPr>
          <p:cNvSpPr>
            <a:spLocks noGrp="1"/>
          </p:cNvSpPr>
          <p:nvPr>
            <p:ph idx="1"/>
          </p:nvPr>
        </p:nvSpPr>
        <p:spPr/>
        <p:txBody>
          <a:bodyPr>
            <a:normAutofit fontScale="92500" lnSpcReduction="10000"/>
          </a:bodyPr>
          <a:lstStyle/>
          <a:p>
            <a:pPr marL="0" indent="0" algn="ctr">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God casts our sins behind his back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Isaiah 38: 17 </a:t>
            </a: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But You have lovingly delivered my soul from the pit of corruption, For You have cast all my sins behind Your back. There is one thing that God always does with repentant sin. He removes it out of His presence</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558431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3B4B-9242-479E-8C0C-431FB65E0E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F449E7F-1CBA-4ED6-97F0-C4FFE9A1149B}"/>
              </a:ext>
            </a:extLst>
          </p:cNvPr>
          <p:cNvSpPr>
            <a:spLocks noGrp="1"/>
          </p:cNvSpPr>
          <p:nvPr>
            <p:ph idx="1"/>
          </p:nvPr>
        </p:nvSpPr>
        <p:spPr/>
        <p:txBody>
          <a:bodyPr/>
          <a:lstStyle/>
          <a:p>
            <a:pPr marL="0" indent="0" algn="ctr">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God remembers our sin no more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Isaiah 43: 25</a:t>
            </a:r>
          </a:p>
          <a:p>
            <a:pPr marL="0" indent="0">
              <a:lnSpc>
                <a:spcPct val="107000"/>
              </a:lnSpc>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“I—yes, I alone—will blot out your sins for my own sake  and will never think of them again.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61526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3653-3C75-4F63-AFFA-0EB6ADDE8B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F83B4B-C500-4CDD-A976-F7457014FC23}"/>
              </a:ext>
            </a:extLst>
          </p:cNvPr>
          <p:cNvSpPr>
            <a:spLocks noGrp="1"/>
          </p:cNvSpPr>
          <p:nvPr>
            <p:ph idx="1"/>
          </p:nvPr>
        </p:nvSpPr>
        <p:spPr/>
        <p:txBody>
          <a:bodyPr/>
          <a:lstStyle/>
          <a:p>
            <a:pPr marL="0" indent="0" algn="ctr">
              <a:buNone/>
            </a:pPr>
            <a:endParaRPr lang="en-IN" sz="3600" dirty="0"/>
          </a:p>
          <a:p>
            <a:pPr marL="0" indent="0" algn="ctr">
              <a:buNone/>
            </a:pPr>
            <a:endParaRPr lang="en-IN" sz="3600" dirty="0"/>
          </a:p>
          <a:p>
            <a:pPr marL="0" indent="0" algn="ctr">
              <a:buNone/>
            </a:pPr>
            <a:endParaRPr lang="en-IN" sz="3600" dirty="0"/>
          </a:p>
          <a:p>
            <a:pPr marL="0" indent="0" algn="ctr">
              <a:buNone/>
            </a:pPr>
            <a:r>
              <a:rPr lang="en-IN" sz="3600" dirty="0"/>
              <a:t>4. </a:t>
            </a:r>
            <a:r>
              <a:rPr lang="en-IN" sz="3600" b="1" dirty="0">
                <a:effectLst/>
                <a:latin typeface="Calibri" panose="020F0502020204030204" pitchFamily="34" charset="0"/>
                <a:ea typeface="Calibri" panose="020F0502020204030204" pitchFamily="34" charset="0"/>
                <a:cs typeface="Times New Roman" panose="02020603050405020304" pitchFamily="18" charset="0"/>
              </a:rPr>
              <a:t>By showing love and mercy</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dirty="0"/>
              <a:t>	</a:t>
            </a:r>
          </a:p>
        </p:txBody>
      </p:sp>
    </p:spTree>
    <p:extLst>
      <p:ext uri="{BB962C8B-B14F-4D97-AF65-F5344CB8AC3E}">
        <p14:creationId xmlns:p14="http://schemas.microsoft.com/office/powerpoint/2010/main" val="407310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155A-8F3F-4AB4-8BD9-A8D0148B6DE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872DAF-A688-49B0-A03E-A4B9D34C5B4A}"/>
              </a:ext>
            </a:extLst>
          </p:cNvPr>
          <p:cNvSpPr>
            <a:spLocks noGrp="1"/>
          </p:cNvSpPr>
          <p:nvPr>
            <p:ph idx="1"/>
          </p:nvPr>
        </p:nvSpPr>
        <p:spPr/>
        <p:txBody>
          <a:bodyPr>
            <a:normAutofit/>
          </a:bodyPr>
          <a:lstStyle/>
          <a:p>
            <a:pPr marL="0" indent="0" algn="ctr">
              <a:buNone/>
            </a:pPr>
            <a:endParaRPr lang="en-IN" sz="4000" dirty="0"/>
          </a:p>
          <a:p>
            <a:pPr marL="0" indent="0" algn="ctr">
              <a:buNone/>
            </a:pPr>
            <a:endParaRPr lang="en-IN" sz="4000" dirty="0"/>
          </a:p>
          <a:p>
            <a:pPr marL="0" indent="0" algn="ctr">
              <a:buNone/>
            </a:pPr>
            <a:r>
              <a:rPr lang="en-IN" sz="4000" dirty="0"/>
              <a:t>How do I forgive?</a:t>
            </a:r>
          </a:p>
        </p:txBody>
      </p:sp>
    </p:spTree>
    <p:extLst>
      <p:ext uri="{BB962C8B-B14F-4D97-AF65-F5344CB8AC3E}">
        <p14:creationId xmlns:p14="http://schemas.microsoft.com/office/powerpoint/2010/main" val="3027410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28015-057D-4662-A4CA-B603986E579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AFB8334-7BA9-48A1-B31E-33C2B3C0A152}"/>
              </a:ext>
            </a:extLst>
          </p:cNvPr>
          <p:cNvSpPr>
            <a:spLocks noGrp="1"/>
          </p:cNvSpPr>
          <p:nvPr>
            <p:ph idx="1"/>
          </p:nvPr>
        </p:nvSpPr>
        <p:spPr/>
        <p:txBody>
          <a:bodyPr>
            <a:normAutofit/>
          </a:bodyPr>
          <a:lstStyle/>
          <a:p>
            <a:pPr marL="0" indent="0">
              <a:lnSpc>
                <a:spcPct val="107000"/>
              </a:lnSpc>
              <a:spcAft>
                <a:spcPts val="800"/>
              </a:spcAft>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Leviticus 19:17 </a:t>
            </a:r>
          </a:p>
          <a:p>
            <a:pPr marL="0" indent="0">
              <a:lnSpc>
                <a:spcPct val="107000"/>
              </a:lnSpc>
              <a:spcAft>
                <a:spcPts val="800"/>
              </a:spcAft>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"You shall not hate your brother in your heart, but you shall reason frankly with your neighbour, lest you incur sin because of him.</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919206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47EF-0B2B-460B-81CB-97068884E75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32CC84-B2CA-4913-8727-171473F5B59C}"/>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Hebrews 12:15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See to it that no one fails to obtain the grace of God; that no “root of bitterness” springs up and causes trouble, and by it many become defiled</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97687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8B4C-1B30-49E6-A3C5-4EEC33C9CF2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836E57F-45AF-49D7-B640-C469540D914F}"/>
              </a:ext>
            </a:extLst>
          </p:cNvPr>
          <p:cNvSpPr>
            <a:spLocks noGrp="1"/>
          </p:cNvSpPr>
          <p:nvPr>
            <p:ph idx="1"/>
          </p:nvPr>
        </p:nvSpPr>
        <p:spPr/>
        <p:txBody>
          <a:bodyPr/>
          <a:lstStyle/>
          <a:p>
            <a:pPr marL="0" indent="0" algn="ctr">
              <a:buNone/>
            </a:pPr>
            <a:endParaRPr lang="en-IN" sz="3600" dirty="0"/>
          </a:p>
          <a:p>
            <a:pPr marL="0" indent="0" algn="ctr">
              <a:buNone/>
            </a:pPr>
            <a:endParaRPr lang="en-IN" sz="3600" dirty="0"/>
          </a:p>
          <a:p>
            <a:pPr marL="0" indent="0" algn="ctr">
              <a:buNone/>
            </a:pPr>
            <a:r>
              <a:rPr lang="en-IN" sz="3600" dirty="0"/>
              <a:t>5. </a:t>
            </a:r>
            <a:r>
              <a:rPr lang="en-IN" sz="3600" b="1" dirty="0">
                <a:effectLst/>
                <a:latin typeface="Calibri" panose="020F0502020204030204" pitchFamily="34" charset="0"/>
                <a:ea typeface="Calibri" panose="020F0502020204030204" pitchFamily="34" charset="0"/>
                <a:cs typeface="Times New Roman" panose="02020603050405020304" pitchFamily="18" charset="0"/>
              </a:rPr>
              <a:t>By doing good rather than evil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127189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0E284-FC00-4093-9933-D1AA18A14D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951EA57-AD93-41C2-BAF6-D9E97341BDDD}"/>
              </a:ext>
            </a:extLst>
          </p:cNvPr>
          <p:cNvSpPr>
            <a:spLocks noGrp="1"/>
          </p:cNvSpPr>
          <p:nvPr>
            <p:ph idx="1"/>
          </p:nvPr>
        </p:nvSpPr>
        <p:spPr/>
        <p:txBody>
          <a:bodyPr/>
          <a:lstStyle/>
          <a:p>
            <a:pPr marL="0" indent="0">
              <a:buNone/>
            </a:pPr>
            <a:r>
              <a:rPr lang="en-IN" sz="2400" b="1" dirty="0">
                <a:effectLst/>
                <a:latin typeface="Calibri" panose="020F0502020204030204" pitchFamily="34" charset="0"/>
                <a:ea typeface="Calibri" panose="020F0502020204030204" pitchFamily="34" charset="0"/>
                <a:cs typeface="Times New Roman" panose="02020603050405020304" pitchFamily="18" charset="0"/>
              </a:rPr>
              <a:t>Romans 12:17-21</a:t>
            </a:r>
          </a:p>
          <a:p>
            <a:pPr marL="0" indent="0">
              <a:buNone/>
            </a:pPr>
            <a:r>
              <a:rPr lang="en-IN" sz="2400" b="1" dirty="0">
                <a:effectLst/>
                <a:latin typeface="Calibri" panose="020F0502020204030204" pitchFamily="34" charset="0"/>
                <a:ea typeface="Calibri" panose="020F0502020204030204" pitchFamily="34" charset="0"/>
                <a:cs typeface="Times New Roman" panose="02020603050405020304" pitchFamily="18" charset="0"/>
              </a:rPr>
              <a:t>Do not repay anyone evil for evil. Be careful to do what is right in the eyes of everyone. 18 If it is possible, as far as it depends on you, live at peace with everyone. 19 Do not take revenge, my dear friends, but leave room for God’s wrath, for it is written: “It is mine to avenge; I will repay,” says the Lord. 20 On the contrary: “If your enemy is hungry, feed him, if he is thirsty, give him something to drink. In doing this, you will heap burning coals on his head.” 21 Do not be overcome by evil, but overcome evil with good.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213519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F3ABB-0AF4-4C4E-92B9-71108D0119D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7454926-0CAD-4DCF-9E35-FDA961CA9F63}"/>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1Peter 3: 8-9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 Finally, all of you be of one mind, having compassion for one another; love as brothers, be </a:t>
            </a:r>
            <a:r>
              <a:rPr lang="en-IN" sz="3600" b="1" dirty="0" err="1">
                <a:effectLst/>
                <a:latin typeface="Calibri" panose="020F0502020204030204" pitchFamily="34" charset="0"/>
                <a:ea typeface="Calibri" panose="020F0502020204030204" pitchFamily="34" charset="0"/>
                <a:cs typeface="Times New Roman" panose="02020603050405020304" pitchFamily="18" charset="0"/>
              </a:rPr>
              <a:t>tenderhearted</a:t>
            </a:r>
            <a:r>
              <a:rPr lang="en-IN" sz="3600" b="1" dirty="0">
                <a:effectLst/>
                <a:latin typeface="Calibri" panose="020F0502020204030204" pitchFamily="34" charset="0"/>
                <a:ea typeface="Calibri" panose="020F0502020204030204" pitchFamily="34" charset="0"/>
                <a:cs typeface="Times New Roman" panose="02020603050405020304" pitchFamily="18" charset="0"/>
              </a:rPr>
              <a:t>, be courteous; 9 not returning evil for evil or reviling for reviling, but on the contrary blessing, knowing that you were called to this, that you may inherit a blessing.</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149399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550A8-7D8C-4D01-9F09-2B099919F27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3EC1697-629E-4E46-906B-95AAAA7D9A92}"/>
              </a:ext>
            </a:extLst>
          </p:cNvPr>
          <p:cNvSpPr>
            <a:spLocks noGrp="1"/>
          </p:cNvSpPr>
          <p:nvPr>
            <p:ph idx="1"/>
          </p:nvPr>
        </p:nvSpPr>
        <p:spPr/>
        <p:txBody>
          <a:bodyPr/>
          <a:lstStyle/>
          <a:p>
            <a:pPr marL="0" indent="0" algn="ctr">
              <a:buNone/>
            </a:pPr>
            <a:endParaRPr lang="en-IN" sz="3600" dirty="0"/>
          </a:p>
          <a:p>
            <a:pPr marL="0" indent="0" algn="ctr">
              <a:buNone/>
            </a:pPr>
            <a:endParaRPr lang="en-IN" sz="3600" dirty="0"/>
          </a:p>
          <a:p>
            <a:pPr marL="0" indent="0" algn="ctr">
              <a:buNone/>
            </a:pPr>
            <a:r>
              <a:rPr lang="en-IN" sz="3600" dirty="0"/>
              <a:t>6. </a:t>
            </a:r>
            <a:r>
              <a:rPr lang="en-IN" sz="3600" b="1" dirty="0">
                <a:effectLst/>
                <a:latin typeface="Calibri" panose="020F0502020204030204" pitchFamily="34" charset="0"/>
                <a:ea typeface="Calibri" panose="020F0502020204030204" pitchFamily="34" charset="0"/>
                <a:cs typeface="Times New Roman" panose="02020603050405020304" pitchFamily="18" charset="0"/>
              </a:rPr>
              <a:t>By restoring the relationship that sin destroyed</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641401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2EB92-0A9B-4C9A-A28B-E8329F2D5C9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19CF0-39EF-49FC-8585-EC4F195510B5}"/>
              </a:ext>
            </a:extLst>
          </p:cNvPr>
          <p:cNvSpPr>
            <a:spLocks noGrp="1"/>
          </p:cNvSpPr>
          <p:nvPr>
            <p:ph idx="1"/>
          </p:nvPr>
        </p:nvSpPr>
        <p:spPr/>
        <p:txBody>
          <a:bodyPr/>
          <a:lstStyle/>
          <a:p>
            <a:pPr marL="0" indent="0">
              <a:buNone/>
            </a:pPr>
            <a:r>
              <a:rPr lang="en-IN" sz="2400" b="1" dirty="0">
                <a:effectLst/>
                <a:latin typeface="Calibri" panose="020F0502020204030204" pitchFamily="34" charset="0"/>
                <a:ea typeface="Calibri" panose="020F0502020204030204" pitchFamily="34" charset="0"/>
                <a:cs typeface="Times New Roman" panose="02020603050405020304" pitchFamily="18" charset="0"/>
              </a:rPr>
              <a:t> 2 Corinthians 5: 18- 21</a:t>
            </a:r>
          </a:p>
          <a:p>
            <a:pPr marL="0" indent="0">
              <a:buNone/>
            </a:pPr>
            <a:r>
              <a:rPr lang="en-IN" sz="2400" b="1" dirty="0">
                <a:effectLst/>
                <a:latin typeface="Calibri" panose="020F0502020204030204" pitchFamily="34" charset="0"/>
                <a:ea typeface="Calibri" panose="020F0502020204030204" pitchFamily="34" charset="0"/>
                <a:cs typeface="Times New Roman" panose="02020603050405020304" pitchFamily="18" charset="0"/>
              </a:rPr>
              <a:t>All this is from God, who reconciled us to himself through Christ and gave us the ministry of reconciliation: 19 that God was reconciling the world to himself in Christ, not counting people’s sins against them. And he has committed to us the message of reconciliation. 20 We are therefore Christ’s ambassadors, as though God were making his appeal through us. We implore you on Christ’s behalf: Be reconciled to God. 21 God made him who had no sin to be sin for us, so that in him we might become the righteousness of God.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91035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613D5-ADF6-4AF2-BA42-C8A4A05C4BD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13D3026-ED59-4DB2-A59F-CDD7877854BD}"/>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Romans 12: 18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If it is possible, as much as depends on you, live peaceably with all men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05606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436B0-B7FB-45E9-A62E-18EDAD305F65}"/>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AB9105A-426D-437B-BED4-088CEBE5EEE2}"/>
              </a:ext>
            </a:extLst>
          </p:cNvPr>
          <p:cNvSpPr>
            <a:spLocks noGrp="1"/>
          </p:cNvSpPr>
          <p:nvPr>
            <p:ph idx="1"/>
          </p:nvPr>
        </p:nvSpPr>
        <p:spPr/>
        <p:txBody>
          <a:bodyPr/>
          <a:lstStyle/>
          <a:p>
            <a:pPr marL="0" indent="0" algn="ctr">
              <a:buNone/>
            </a:pP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IN" sz="36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IN" sz="3600" dirty="0">
                <a:effectLst/>
                <a:latin typeface="Calibri" panose="020F0502020204030204" pitchFamily="34" charset="0"/>
                <a:ea typeface="Calibri" panose="020F0502020204030204" pitchFamily="34" charset="0"/>
                <a:cs typeface="Times New Roman" panose="02020603050405020304" pitchFamily="18" charset="0"/>
              </a:rPr>
              <a:t>A MODEL OF FORGIVENESS: </a:t>
            </a:r>
          </a:p>
          <a:p>
            <a:pPr marL="0" indent="0" algn="ctr">
              <a:buNone/>
            </a:pPr>
            <a:r>
              <a:rPr lang="en-IN" sz="3600" dirty="0">
                <a:effectLst/>
                <a:latin typeface="Calibri" panose="020F0502020204030204" pitchFamily="34" charset="0"/>
                <a:ea typeface="Calibri" panose="020F0502020204030204" pitchFamily="34" charset="0"/>
                <a:cs typeface="Times New Roman" panose="02020603050405020304" pitchFamily="18" charset="0"/>
              </a:rPr>
              <a:t>We are to forgive “as” God in Christ forgave us. </a:t>
            </a:r>
          </a:p>
          <a:p>
            <a:pPr marL="0" indent="0">
              <a:buNone/>
            </a:pPr>
            <a:endParaRPr lang="en-IN" dirty="0"/>
          </a:p>
        </p:txBody>
      </p:sp>
    </p:spTree>
    <p:extLst>
      <p:ext uri="{BB962C8B-B14F-4D97-AF65-F5344CB8AC3E}">
        <p14:creationId xmlns:p14="http://schemas.microsoft.com/office/powerpoint/2010/main" val="332022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6DDA-65BC-496E-A54F-5812365CA08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21BAAC-8365-46B1-9736-D5BFF05D6DEE}"/>
              </a:ext>
            </a:extLst>
          </p:cNvPr>
          <p:cNvSpPr>
            <a:spLocks noGrp="1"/>
          </p:cNvSpPr>
          <p:nvPr>
            <p:ph idx="1"/>
          </p:nvPr>
        </p:nvSpPr>
        <p:spPr/>
        <p:txBody>
          <a:bodyPr/>
          <a:lstStyle/>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Ephesians 4:32 </a:t>
            </a:r>
          </a:p>
          <a:p>
            <a:pPr marL="0" indent="0">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Be kind to one another, tender hearted, forgiving one another, as God in Christ forgave you</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80204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A7C9-A030-40DF-8CF5-E4102D33A1A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57144BC-BC42-48C6-98D8-BB6C132DBD54}"/>
              </a:ext>
            </a:extLst>
          </p:cNvPr>
          <p:cNvSpPr>
            <a:spLocks noGrp="1"/>
          </p:cNvSpPr>
          <p:nvPr>
            <p:ph idx="1"/>
          </p:nvPr>
        </p:nvSpPr>
        <p:spPr/>
        <p:txBody>
          <a:bodyPr/>
          <a:lstStyle/>
          <a:p>
            <a:pPr marL="0" indent="0" algn="ctr">
              <a:lnSpc>
                <a:spcPct val="107000"/>
              </a:lnSpc>
              <a:spcAft>
                <a:spcPts val="800"/>
              </a:spcAft>
              <a:buNone/>
            </a:pPr>
            <a:r>
              <a:rPr lang="en-IN" sz="3600" dirty="0">
                <a:effectLst/>
                <a:latin typeface="Calibri" panose="020F0502020204030204" pitchFamily="34" charset="0"/>
                <a:ea typeface="Calibri" panose="020F0502020204030204" pitchFamily="34" charset="0"/>
                <a:cs typeface="Times New Roman" panose="02020603050405020304" pitchFamily="18" charset="0"/>
              </a:rPr>
              <a:t>We are to forgive BECAUSE God forgave us.</a:t>
            </a:r>
          </a:p>
          <a:p>
            <a:pPr marL="0" indent="0" algn="ctr">
              <a:lnSpc>
                <a:spcPct val="107000"/>
              </a:lnSpc>
              <a:spcAft>
                <a:spcPts val="800"/>
              </a:spcAft>
              <a:buNone/>
            </a:pPr>
            <a:r>
              <a:rPr lang="en-IN" sz="3600" dirty="0">
                <a:effectLst/>
                <a:latin typeface="Calibri" panose="020F0502020204030204" pitchFamily="34" charset="0"/>
                <a:ea typeface="Calibri" panose="020F0502020204030204" pitchFamily="34" charset="0"/>
                <a:cs typeface="Times New Roman" panose="02020603050405020304" pitchFamily="18" charset="0"/>
              </a:rPr>
              <a:t>We are also to forgive AS or LIKE or IN THE SAME MANNER that He forgave us. </a:t>
            </a:r>
          </a:p>
          <a:p>
            <a:pPr marL="0" indent="0">
              <a:buNone/>
            </a:pPr>
            <a:endParaRPr lang="en-IN" dirty="0"/>
          </a:p>
        </p:txBody>
      </p:sp>
    </p:spTree>
    <p:extLst>
      <p:ext uri="{BB962C8B-B14F-4D97-AF65-F5344CB8AC3E}">
        <p14:creationId xmlns:p14="http://schemas.microsoft.com/office/powerpoint/2010/main" val="421191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716FF-8E47-4788-9E8A-FDB96670A89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1EE1D5D-97F0-4FBF-A1C2-6A69209052C9}"/>
              </a:ext>
            </a:extLst>
          </p:cNvPr>
          <p:cNvSpPr>
            <a:spLocks noGrp="1"/>
          </p:cNvSpPr>
          <p:nvPr>
            <p:ph idx="1"/>
          </p:nvPr>
        </p:nvSpPr>
        <p:spPr/>
        <p:txBody>
          <a:bodyPr/>
          <a:lstStyle/>
          <a:p>
            <a:pPr marL="0" indent="0">
              <a:buNone/>
            </a:pPr>
            <a:r>
              <a:rPr lang="en-IN" sz="3200" b="1" dirty="0">
                <a:effectLst/>
                <a:latin typeface="Calibri" panose="020F0502020204030204" pitchFamily="34" charset="0"/>
                <a:ea typeface="Calibri" panose="020F0502020204030204" pitchFamily="34" charset="0"/>
                <a:cs typeface="Times New Roman" panose="02020603050405020304" pitchFamily="18" charset="0"/>
              </a:rPr>
              <a:t>1 Peter 2:21 – 23  </a:t>
            </a:r>
          </a:p>
          <a:p>
            <a:pPr marL="0" indent="0">
              <a:buNone/>
            </a:pPr>
            <a:r>
              <a:rPr lang="en-IN" sz="3200" b="1" dirty="0">
                <a:effectLst/>
                <a:latin typeface="Calibri" panose="020F0502020204030204" pitchFamily="34" charset="0"/>
                <a:ea typeface="Calibri" panose="020F0502020204030204" pitchFamily="34" charset="0"/>
                <a:cs typeface="Times New Roman" panose="02020603050405020304" pitchFamily="18" charset="0"/>
              </a:rPr>
              <a:t>to this you were called, because Christ also suffered for us, leaving us an example, that you should follow His steps:  "Who committed no sin, Nor was deceit found in His mouth";   who, when He was reviled, did not revile in return; when He suffered, He did not threaten, but committed Himself to Him who judges righteously.</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80733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B893-F903-4A2D-805B-54C66B281A6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BF245FB-BFA3-4C68-8B68-BCD6B78301AA}"/>
              </a:ext>
            </a:extLst>
          </p:cNvPr>
          <p:cNvSpPr>
            <a:spLocks noGrp="1"/>
          </p:cNvSpPr>
          <p:nvPr>
            <p:ph idx="1"/>
          </p:nvPr>
        </p:nvSpPr>
        <p:spPr/>
        <p:txBody>
          <a:bodyPr/>
          <a:lstStyle/>
          <a:p>
            <a:pPr marL="0" indent="0" algn="ctr">
              <a:buNone/>
            </a:pPr>
            <a:endParaRPr lang="en-IN" sz="3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IN" sz="36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1. By taking the painful consequences of our sin</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3600" dirty="0"/>
          </a:p>
        </p:txBody>
      </p:sp>
    </p:spTree>
    <p:extLst>
      <p:ext uri="{BB962C8B-B14F-4D97-AF65-F5344CB8AC3E}">
        <p14:creationId xmlns:p14="http://schemas.microsoft.com/office/powerpoint/2010/main" val="398867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8D42-EDE9-4FA1-A16D-C66DE01E5A1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93A8715-B094-4966-A3AB-55D6395D1111}"/>
              </a:ext>
            </a:extLst>
          </p:cNvPr>
          <p:cNvSpPr>
            <a:spLocks noGrp="1"/>
          </p:cNvSpPr>
          <p:nvPr>
            <p:ph idx="1"/>
          </p:nvPr>
        </p:nvSpPr>
        <p:spPr/>
        <p:txBody>
          <a:bodyPr/>
          <a:lstStyle/>
          <a:p>
            <a:pPr marL="0" indent="0">
              <a:buNone/>
            </a:pPr>
            <a:r>
              <a:rPr lang="en-IN" sz="3200" b="1" dirty="0">
                <a:effectLst/>
                <a:latin typeface="Calibri" panose="020F0502020204030204" pitchFamily="34" charset="0"/>
                <a:ea typeface="Calibri" panose="020F0502020204030204" pitchFamily="34" charset="0"/>
                <a:cs typeface="Times New Roman" panose="02020603050405020304" pitchFamily="18" charset="0"/>
              </a:rPr>
              <a:t>Isaiah 53:4,5 </a:t>
            </a:r>
          </a:p>
          <a:p>
            <a:pPr marL="0" indent="0">
              <a:buNone/>
            </a:pPr>
            <a:r>
              <a:rPr lang="en-IN" sz="3200" b="1" dirty="0">
                <a:effectLst/>
                <a:latin typeface="Calibri" panose="020F0502020204030204" pitchFamily="34" charset="0"/>
                <a:ea typeface="Calibri" panose="020F0502020204030204" pitchFamily="34" charset="0"/>
                <a:cs typeface="Times New Roman" panose="02020603050405020304" pitchFamily="18" charset="0"/>
              </a:rPr>
              <a:t>Yet it was our weaknesses he carried; it was our sorrows that weighed him down. And we thought his troubles were a punishment from God, a punishment for his own sins! But he was pierced for our rebellion, crushed for our sins. He was beaten so we could be whole. He was whipped so we could be healed.</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08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C78C-B71D-410E-956B-5EA7D4E9AC7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8676B87-D352-4511-8ECA-5D5D1957696F}"/>
              </a:ext>
            </a:extLst>
          </p:cNvPr>
          <p:cNvSpPr>
            <a:spLocks noGrp="1"/>
          </p:cNvSpPr>
          <p:nvPr>
            <p:ph idx="1"/>
          </p:nvPr>
        </p:nvSpPr>
        <p:spPr/>
        <p:txBody>
          <a:bodyPr/>
          <a:lstStyle/>
          <a:p>
            <a:pPr marL="0" indent="0">
              <a:buNone/>
            </a:pPr>
            <a:endParaRPr lang="en-IN" dirty="0"/>
          </a:p>
          <a:p>
            <a:pPr marL="0" indent="0">
              <a:buNone/>
            </a:pPr>
            <a:endParaRPr lang="en-IN" dirty="0"/>
          </a:p>
          <a:p>
            <a:pPr marL="0" indent="0" algn="ctr">
              <a:buNone/>
            </a:pPr>
            <a:r>
              <a:rPr lang="en-IN" sz="3600" b="1" dirty="0">
                <a:effectLst/>
                <a:latin typeface="Calibri" panose="020F0502020204030204" pitchFamily="34" charset="0"/>
                <a:ea typeface="Calibri" panose="020F0502020204030204" pitchFamily="34" charset="0"/>
                <a:cs typeface="Times New Roman" panose="02020603050405020304" pitchFamily="18" charset="0"/>
              </a:rPr>
              <a:t>2. By entrusting the offense into the hands of God</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3600" dirty="0"/>
          </a:p>
        </p:txBody>
      </p:sp>
    </p:spTree>
    <p:extLst>
      <p:ext uri="{BB962C8B-B14F-4D97-AF65-F5344CB8AC3E}">
        <p14:creationId xmlns:p14="http://schemas.microsoft.com/office/powerpoint/2010/main" val="38807071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14479</TotalTime>
  <Words>936</Words>
  <Application>Microsoft Office PowerPoint</Application>
  <PresentationFormat>On-screen Show (4:3)</PresentationFormat>
  <Paragraphs>67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George</dc:creator>
  <cp:lastModifiedBy>Jean George</cp:lastModifiedBy>
  <cp:revision>9</cp:revision>
  <dcterms:created xsi:type="dcterms:W3CDTF">2020-10-10T16:37:09Z</dcterms:created>
  <dcterms:modified xsi:type="dcterms:W3CDTF">2020-10-20T17:56:32Z</dcterms:modified>
</cp:coreProperties>
</file>